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9"/>
  </p:notesMasterIdLst>
  <p:sldIdLst>
    <p:sldId id="256" r:id="rId5"/>
    <p:sldId id="257" r:id="rId6"/>
    <p:sldId id="260" r:id="rId7"/>
    <p:sldId id="287" r:id="rId8"/>
    <p:sldId id="278" r:id="rId9"/>
    <p:sldId id="281" r:id="rId10"/>
    <p:sldId id="286" r:id="rId11"/>
    <p:sldId id="259" r:id="rId12"/>
    <p:sldId id="280" r:id="rId13"/>
    <p:sldId id="283" r:id="rId14"/>
    <p:sldId id="284" r:id="rId15"/>
    <p:sldId id="285" r:id="rId16"/>
    <p:sldId id="288" r:id="rId17"/>
    <p:sldId id="258" r:id="rId18"/>
    <p:sldId id="264" r:id="rId19"/>
    <p:sldId id="265" r:id="rId20"/>
    <p:sldId id="266" r:id="rId21"/>
    <p:sldId id="267" r:id="rId22"/>
    <p:sldId id="268" r:id="rId23"/>
    <p:sldId id="269" r:id="rId24"/>
    <p:sldId id="272" r:id="rId25"/>
    <p:sldId id="274" r:id="rId26"/>
    <p:sldId id="270" r:id="rId27"/>
    <p:sldId id="271" r:id="rId28"/>
    <p:sldId id="289" r:id="rId29"/>
    <p:sldId id="275" r:id="rId30"/>
    <p:sldId id="276" r:id="rId31"/>
    <p:sldId id="261" r:id="rId32"/>
    <p:sldId id="290" r:id="rId33"/>
    <p:sldId id="291" r:id="rId34"/>
    <p:sldId id="294" r:id="rId35"/>
    <p:sldId id="292" r:id="rId36"/>
    <p:sldId id="293" r:id="rId37"/>
    <p:sldId id="26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50F98-6834-463B-89E4-0D116C365F35}" v="313" dt="2021-10-20T22:52:04.189"/>
    <p1510:client id="{0D8E8798-638F-41A8-ADD0-A02E50329846}" v="14" dt="2020-10-28T19:38:16.419"/>
    <p1510:client id="{10D0607C-DF06-49DC-8452-C848FF29CD84}" v="659" dt="2020-10-28T16:49:24.053"/>
    <p1510:client id="{255C6F4A-A4BE-4B1D-8E9D-F92ED8BF533E}" v="2" dt="2021-10-20T22:49:40.392"/>
    <p1510:client id="{27453692-D774-7BA9-7CB5-88F86A4C80A5}" v="536" dt="2020-11-05T18:00:22.713"/>
    <p1510:client id="{28D4E063-4D19-4005-BBBD-35E17A4B91BC}" v="972" dt="2020-10-27T16:07:04.177"/>
    <p1510:client id="{2DC1E34F-6BC5-48C4-AB55-707BC292A2EE}" v="128" dt="2021-10-13T22:40:38.182"/>
    <p1510:client id="{4023993B-B207-4AA2-94E6-FC553CD67D7A}" v="94" dt="2021-10-13T22:53:41.086"/>
    <p1510:client id="{41E59363-EB62-4312-B5AA-D9B7E635D351}" v="41" dt="2020-10-26T20:40:11.863"/>
    <p1510:client id="{46B63563-81C3-4E45-AE29-DE90C51B73F3}" v="2794" dt="2020-10-26T23:50:26.300"/>
    <p1510:client id="{499C232B-3FDE-4C77-83F8-59F68AB3772D}" v="71" dt="2020-11-06T18:15:38.533"/>
    <p1510:client id="{4A532C83-CD78-41B0-9929-EAD14291B3BE}" v="191" dt="2020-10-28T22:39:19.798"/>
    <p1510:client id="{4D6F3297-86D9-45F9-9872-3BDD37B723F3}" v="299" dt="2020-11-02T22:59:06.740"/>
    <p1510:client id="{50BCDA80-B360-81BE-F979-9FDF31685C39}" v="889" dt="2020-11-03T21:24:36.157"/>
    <p1510:client id="{545D6B09-0FE1-4FA8-8D8A-EC87CC32DDD6}" v="264" dt="2020-10-28T22:29:50.911"/>
    <p1510:client id="{55D253C7-EF70-0D1F-16DA-56ABCD40BF3C}" v="4" dt="2021-10-21T18:55:23.246"/>
    <p1510:client id="{58EBEDDA-632F-44AD-A4CE-7CC2DBFEDBD5}" v="437" dt="2020-10-28T21:59:53.169"/>
    <p1510:client id="{5DCE5423-BE24-4057-8A49-A5B72D5ABD49}" v="202" dt="2020-10-27T19:49:54.317"/>
    <p1510:client id="{64274501-CF6F-4954-B4CD-64BE9F758B61}" v="1" dt="2020-10-26T20:39:22.412"/>
    <p1510:client id="{65EE4F07-8D51-46CE-A148-08F19DBC03C4}" v="33" dt="2021-10-20T20:47:59.366"/>
    <p1510:client id="{66132C56-A83F-4C89-9E00-39FE17E30296}" v="403" dt="2020-10-29T17:47:33.920"/>
    <p1510:client id="{672BA8A6-F593-3ED8-5F18-547DC74D714A}" v="5" dt="2020-11-06T19:44:21.845"/>
    <p1510:client id="{6B01C52F-0446-48C1-87BD-A3051F1CBBFB}" v="113" dt="2020-11-03T00:12:53.875"/>
    <p1510:client id="{73C09363-0470-42ED-82E5-376DAB6D1534}" v="1" dt="2020-11-06T16:57:31.536"/>
    <p1510:client id="{7B4B14CC-AD53-4BC3-A677-61F5374992F6}" v="18" dt="2021-10-20T21:56:04.941"/>
    <p1510:client id="{8328CBAF-B743-4DBD-9257-CDA23FE8333F}" v="49" dt="2020-11-06T17:30:29.003"/>
    <p1510:client id="{8B8DDEEB-5110-4E55-8C4D-6803DE41C9B6}" v="1" dt="2020-11-06T17:20:06.327"/>
    <p1510:client id="{92456856-F890-4BED-AC04-143E37C82921}" v="43" dt="2021-10-26T21:55:26.030"/>
    <p1510:client id="{92C67D70-166E-44AA-9EB0-ADE6B2FA28ED}" v="126" dt="2020-11-01T19:41:21.346"/>
    <p1510:client id="{952F2D55-9EFD-4603-89E5-F026F092BBD8}" v="39" dt="2021-10-13T23:06:10.997"/>
    <p1510:client id="{B6E3EB11-DA23-4447-A619-374C9622E2D7}" v="32" dt="2020-10-28T20:37:05.696"/>
    <p1510:client id="{DB2C405E-D1DA-1F20-5732-1C33C9D90797}" v="8" dt="2021-10-26T22:02:34.988"/>
    <p1510:client id="{DC8FCE23-F830-8C0B-D76D-D362B47D3F86}" v="243" dt="2020-11-05T01:52:39.265"/>
    <p1510:client id="{E0FB3E38-AE49-46DD-AF7B-D48A01876AA6}" v="117" dt="2020-10-28T19:45:23.806"/>
    <p1510:client id="{E7687BB1-C8C7-4F88-B292-5442B679BBB0}" v="10" dt="2020-11-06T17:47:13.292"/>
    <p1510:client id="{ED4AD46F-997A-4703-9485-4430E04D1B74}" v="182" dt="2020-11-06T17:42:23.177"/>
    <p1510:client id="{F3526BA3-2D96-47F1-9B28-1E78A08A5C46}" v="15" dt="2020-10-26T20:47:13.282"/>
    <p1510:client id="{F5BB366E-E679-4E7C-A8AD-C58A2659A45A}" v="4" dt="2020-11-06T16:53:41.457"/>
    <p1510:client id="{F7D9C662-7AE3-4047-AD26-B2F54D2B66AB}" v="12" dt="2020-11-01T19:42:26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AD6CC-106E-4EC2-BCD8-805C867C08A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32436B9-097F-40B8-B414-F5ADC09C4748}">
      <dgm:prSet/>
      <dgm:spPr/>
      <dgm:t>
        <a:bodyPr/>
        <a:lstStyle/>
        <a:p>
          <a:pPr>
            <a:defRPr cap="all"/>
          </a:pPr>
          <a:r>
            <a:rPr lang="en-US"/>
            <a:t>Testing</a:t>
          </a:r>
        </a:p>
      </dgm:t>
    </dgm:pt>
    <dgm:pt modelId="{CFDBA03F-311D-494F-8EA0-9AAC3A655266}" type="parTrans" cxnId="{81418506-CC6C-4DD2-801D-2BF25CD39B0E}">
      <dgm:prSet/>
      <dgm:spPr/>
      <dgm:t>
        <a:bodyPr/>
        <a:lstStyle/>
        <a:p>
          <a:endParaRPr lang="en-US"/>
        </a:p>
      </dgm:t>
    </dgm:pt>
    <dgm:pt modelId="{78565AED-B359-48E9-B427-0542D9EEF9D9}" type="sibTrans" cxnId="{81418506-CC6C-4DD2-801D-2BF25CD39B0E}">
      <dgm:prSet/>
      <dgm:spPr/>
      <dgm:t>
        <a:bodyPr/>
        <a:lstStyle/>
        <a:p>
          <a:endParaRPr lang="en-US"/>
        </a:p>
      </dgm:t>
    </dgm:pt>
    <dgm:pt modelId="{ECDC24F6-51A9-4447-A84D-716171213043}">
      <dgm:prSet/>
      <dgm:spPr/>
      <dgm:t>
        <a:bodyPr/>
        <a:lstStyle/>
        <a:p>
          <a:pPr>
            <a:defRPr cap="all"/>
          </a:pPr>
          <a:r>
            <a:rPr lang="en-US"/>
            <a:t>Training</a:t>
          </a:r>
        </a:p>
      </dgm:t>
    </dgm:pt>
    <dgm:pt modelId="{7B8BF936-5C1D-4AD9-BC0F-1F10C656420E}" type="parTrans" cxnId="{BC99C902-23AC-410C-8770-AE20E167D367}">
      <dgm:prSet/>
      <dgm:spPr/>
      <dgm:t>
        <a:bodyPr/>
        <a:lstStyle/>
        <a:p>
          <a:endParaRPr lang="en-US"/>
        </a:p>
      </dgm:t>
    </dgm:pt>
    <dgm:pt modelId="{CB32C45A-C8F6-4F89-80F3-197AF52E84F0}" type="sibTrans" cxnId="{BC99C902-23AC-410C-8770-AE20E167D367}">
      <dgm:prSet/>
      <dgm:spPr/>
      <dgm:t>
        <a:bodyPr/>
        <a:lstStyle/>
        <a:p>
          <a:endParaRPr lang="en-US"/>
        </a:p>
      </dgm:t>
    </dgm:pt>
    <dgm:pt modelId="{DC5BE872-A85E-468D-9D67-C24BEBF2C72D}">
      <dgm:prSet/>
      <dgm:spPr/>
      <dgm:t>
        <a:bodyPr/>
        <a:lstStyle/>
        <a:p>
          <a:pPr>
            <a:defRPr cap="all"/>
          </a:pPr>
          <a:r>
            <a:rPr lang="en-US"/>
            <a:t>Setting expectations</a:t>
          </a:r>
        </a:p>
      </dgm:t>
    </dgm:pt>
    <dgm:pt modelId="{7C777A06-236B-4212-A6A0-FB0CF397EC0D}" type="parTrans" cxnId="{801A8571-CD79-490D-AB0C-4EC4105EEBE6}">
      <dgm:prSet/>
      <dgm:spPr/>
      <dgm:t>
        <a:bodyPr/>
        <a:lstStyle/>
        <a:p>
          <a:endParaRPr lang="en-US"/>
        </a:p>
      </dgm:t>
    </dgm:pt>
    <dgm:pt modelId="{6F3CBD81-F898-4E5D-A83E-2AA85522BB7D}" type="sibTrans" cxnId="{801A8571-CD79-490D-AB0C-4EC4105EEBE6}">
      <dgm:prSet/>
      <dgm:spPr/>
      <dgm:t>
        <a:bodyPr/>
        <a:lstStyle/>
        <a:p>
          <a:endParaRPr lang="en-US"/>
        </a:p>
      </dgm:t>
    </dgm:pt>
    <dgm:pt modelId="{E0FDD71D-95CA-4E06-B47A-47DDA78F3B46}" type="pres">
      <dgm:prSet presAssocID="{347AD6CC-106E-4EC2-BCD8-805C867C08A0}" presName="root" presStyleCnt="0">
        <dgm:presLayoutVars>
          <dgm:dir/>
          <dgm:resizeHandles val="exact"/>
        </dgm:presLayoutVars>
      </dgm:prSet>
      <dgm:spPr/>
    </dgm:pt>
    <dgm:pt modelId="{A5B995B6-8D25-4A86-845F-FE8EB88FD345}" type="pres">
      <dgm:prSet presAssocID="{E32436B9-097F-40B8-B414-F5ADC09C4748}" presName="compNode" presStyleCnt="0"/>
      <dgm:spPr/>
    </dgm:pt>
    <dgm:pt modelId="{52CA7990-9680-4B82-A895-D623A691192B}" type="pres">
      <dgm:prSet presAssocID="{E32436B9-097F-40B8-B414-F5ADC09C4748}" presName="iconBgRect" presStyleLbl="bgShp" presStyleIdx="0" presStyleCnt="3"/>
      <dgm:spPr/>
    </dgm:pt>
    <dgm:pt modelId="{B4BDF3A6-756F-4BA5-A3E4-1D9744B962E5}" type="pres">
      <dgm:prSet presAssocID="{E32436B9-097F-40B8-B414-F5ADC09C47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13D0E906-37A1-4295-97F6-41F57CEF243B}" type="pres">
      <dgm:prSet presAssocID="{E32436B9-097F-40B8-B414-F5ADC09C4748}" presName="spaceRect" presStyleCnt="0"/>
      <dgm:spPr/>
    </dgm:pt>
    <dgm:pt modelId="{B2778B48-D110-483B-B241-7A20D07776F4}" type="pres">
      <dgm:prSet presAssocID="{E32436B9-097F-40B8-B414-F5ADC09C4748}" presName="textRect" presStyleLbl="revTx" presStyleIdx="0" presStyleCnt="3">
        <dgm:presLayoutVars>
          <dgm:chMax val="1"/>
          <dgm:chPref val="1"/>
        </dgm:presLayoutVars>
      </dgm:prSet>
      <dgm:spPr/>
    </dgm:pt>
    <dgm:pt modelId="{F681221C-0597-475F-8EA1-6416D6F8BEE3}" type="pres">
      <dgm:prSet presAssocID="{78565AED-B359-48E9-B427-0542D9EEF9D9}" presName="sibTrans" presStyleCnt="0"/>
      <dgm:spPr/>
    </dgm:pt>
    <dgm:pt modelId="{2ED95421-D807-4DD4-A53D-95D259FBDD76}" type="pres">
      <dgm:prSet presAssocID="{ECDC24F6-51A9-4447-A84D-716171213043}" presName="compNode" presStyleCnt="0"/>
      <dgm:spPr/>
    </dgm:pt>
    <dgm:pt modelId="{DF59EC8D-FA16-4004-B904-DE35A87C41FB}" type="pres">
      <dgm:prSet presAssocID="{ECDC24F6-51A9-4447-A84D-716171213043}" presName="iconBgRect" presStyleLbl="bgShp" presStyleIdx="1" presStyleCnt="3"/>
      <dgm:spPr/>
    </dgm:pt>
    <dgm:pt modelId="{AA0E7C1B-1041-443E-A1FB-D6A77E29C5AC}" type="pres">
      <dgm:prSet presAssocID="{ECDC24F6-51A9-4447-A84D-7161712130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298550B-E3C0-4979-9737-D8956A561B38}" type="pres">
      <dgm:prSet presAssocID="{ECDC24F6-51A9-4447-A84D-716171213043}" presName="spaceRect" presStyleCnt="0"/>
      <dgm:spPr/>
    </dgm:pt>
    <dgm:pt modelId="{DE528BE5-D43E-4D76-BD2A-838DBD5D03A3}" type="pres">
      <dgm:prSet presAssocID="{ECDC24F6-51A9-4447-A84D-716171213043}" presName="textRect" presStyleLbl="revTx" presStyleIdx="1" presStyleCnt="3">
        <dgm:presLayoutVars>
          <dgm:chMax val="1"/>
          <dgm:chPref val="1"/>
        </dgm:presLayoutVars>
      </dgm:prSet>
      <dgm:spPr/>
    </dgm:pt>
    <dgm:pt modelId="{A8550CB3-A05F-4A39-9D62-859AA0F95E9B}" type="pres">
      <dgm:prSet presAssocID="{CB32C45A-C8F6-4F89-80F3-197AF52E84F0}" presName="sibTrans" presStyleCnt="0"/>
      <dgm:spPr/>
    </dgm:pt>
    <dgm:pt modelId="{6DB0B9C4-C5D6-4F0A-BEFD-C1D940FC3551}" type="pres">
      <dgm:prSet presAssocID="{DC5BE872-A85E-468D-9D67-C24BEBF2C72D}" presName="compNode" presStyleCnt="0"/>
      <dgm:spPr/>
    </dgm:pt>
    <dgm:pt modelId="{D8A66356-3DCC-48BB-B8EB-8333DEE48820}" type="pres">
      <dgm:prSet presAssocID="{DC5BE872-A85E-468D-9D67-C24BEBF2C72D}" presName="iconBgRect" presStyleLbl="bgShp" presStyleIdx="2" presStyleCnt="3"/>
      <dgm:spPr/>
    </dgm:pt>
    <dgm:pt modelId="{FDDC2689-3C6D-4DD2-A2EB-2B0C348A3B98}" type="pres">
      <dgm:prSet presAssocID="{DC5BE872-A85E-468D-9D67-C24BEBF2C7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61AAA3-8B98-4510-96B4-3B66EE3907D5}" type="pres">
      <dgm:prSet presAssocID="{DC5BE872-A85E-468D-9D67-C24BEBF2C72D}" presName="spaceRect" presStyleCnt="0"/>
      <dgm:spPr/>
    </dgm:pt>
    <dgm:pt modelId="{F6A5366B-7F9A-4EFE-A8B5-AF00750EC97A}" type="pres">
      <dgm:prSet presAssocID="{DC5BE872-A85E-468D-9D67-C24BEBF2C7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C99C902-23AC-410C-8770-AE20E167D367}" srcId="{347AD6CC-106E-4EC2-BCD8-805C867C08A0}" destId="{ECDC24F6-51A9-4447-A84D-716171213043}" srcOrd="1" destOrd="0" parTransId="{7B8BF936-5C1D-4AD9-BC0F-1F10C656420E}" sibTransId="{CB32C45A-C8F6-4F89-80F3-197AF52E84F0}"/>
    <dgm:cxn modelId="{81418506-CC6C-4DD2-801D-2BF25CD39B0E}" srcId="{347AD6CC-106E-4EC2-BCD8-805C867C08A0}" destId="{E32436B9-097F-40B8-B414-F5ADC09C4748}" srcOrd="0" destOrd="0" parTransId="{CFDBA03F-311D-494F-8EA0-9AAC3A655266}" sibTransId="{78565AED-B359-48E9-B427-0542D9EEF9D9}"/>
    <dgm:cxn modelId="{C2F9101D-476D-4AC1-A7C3-95AE1301052D}" type="presOf" srcId="{DC5BE872-A85E-468D-9D67-C24BEBF2C72D}" destId="{F6A5366B-7F9A-4EFE-A8B5-AF00750EC97A}" srcOrd="0" destOrd="0" presId="urn:microsoft.com/office/officeart/2018/5/layout/IconCircleLabelList"/>
    <dgm:cxn modelId="{801A8571-CD79-490D-AB0C-4EC4105EEBE6}" srcId="{347AD6CC-106E-4EC2-BCD8-805C867C08A0}" destId="{DC5BE872-A85E-468D-9D67-C24BEBF2C72D}" srcOrd="2" destOrd="0" parTransId="{7C777A06-236B-4212-A6A0-FB0CF397EC0D}" sibTransId="{6F3CBD81-F898-4E5D-A83E-2AA85522BB7D}"/>
    <dgm:cxn modelId="{32D57A87-6D6A-4B6A-8CCF-0A9217E3603E}" type="presOf" srcId="{E32436B9-097F-40B8-B414-F5ADC09C4748}" destId="{B2778B48-D110-483B-B241-7A20D07776F4}" srcOrd="0" destOrd="0" presId="urn:microsoft.com/office/officeart/2018/5/layout/IconCircleLabelList"/>
    <dgm:cxn modelId="{03562CA4-4625-4BCC-A85C-0BAEC017440A}" type="presOf" srcId="{ECDC24F6-51A9-4447-A84D-716171213043}" destId="{DE528BE5-D43E-4D76-BD2A-838DBD5D03A3}" srcOrd="0" destOrd="0" presId="urn:microsoft.com/office/officeart/2018/5/layout/IconCircleLabelList"/>
    <dgm:cxn modelId="{02919EBE-B393-499D-BD38-2BCF8E221CA3}" type="presOf" srcId="{347AD6CC-106E-4EC2-BCD8-805C867C08A0}" destId="{E0FDD71D-95CA-4E06-B47A-47DDA78F3B46}" srcOrd="0" destOrd="0" presId="urn:microsoft.com/office/officeart/2018/5/layout/IconCircleLabelList"/>
    <dgm:cxn modelId="{C96FC35D-1722-4809-9124-4F25F5D58A63}" type="presParOf" srcId="{E0FDD71D-95CA-4E06-B47A-47DDA78F3B46}" destId="{A5B995B6-8D25-4A86-845F-FE8EB88FD345}" srcOrd="0" destOrd="0" presId="urn:microsoft.com/office/officeart/2018/5/layout/IconCircleLabelList"/>
    <dgm:cxn modelId="{A7069532-6213-4432-ADC5-274585B6AA1B}" type="presParOf" srcId="{A5B995B6-8D25-4A86-845F-FE8EB88FD345}" destId="{52CA7990-9680-4B82-A895-D623A691192B}" srcOrd="0" destOrd="0" presId="urn:microsoft.com/office/officeart/2018/5/layout/IconCircleLabelList"/>
    <dgm:cxn modelId="{724D557C-037C-4040-9B58-70A833CF5803}" type="presParOf" srcId="{A5B995B6-8D25-4A86-845F-FE8EB88FD345}" destId="{B4BDF3A6-756F-4BA5-A3E4-1D9744B962E5}" srcOrd="1" destOrd="0" presId="urn:microsoft.com/office/officeart/2018/5/layout/IconCircleLabelList"/>
    <dgm:cxn modelId="{E55672EF-3F09-482F-A69B-D070010763E7}" type="presParOf" srcId="{A5B995B6-8D25-4A86-845F-FE8EB88FD345}" destId="{13D0E906-37A1-4295-97F6-41F57CEF243B}" srcOrd="2" destOrd="0" presId="urn:microsoft.com/office/officeart/2018/5/layout/IconCircleLabelList"/>
    <dgm:cxn modelId="{80FC915A-5816-457C-8302-42A4F323E340}" type="presParOf" srcId="{A5B995B6-8D25-4A86-845F-FE8EB88FD345}" destId="{B2778B48-D110-483B-B241-7A20D07776F4}" srcOrd="3" destOrd="0" presId="urn:microsoft.com/office/officeart/2018/5/layout/IconCircleLabelList"/>
    <dgm:cxn modelId="{5C71753D-F4F6-4A95-A25A-7104FEF96BAB}" type="presParOf" srcId="{E0FDD71D-95CA-4E06-B47A-47DDA78F3B46}" destId="{F681221C-0597-475F-8EA1-6416D6F8BEE3}" srcOrd="1" destOrd="0" presId="urn:microsoft.com/office/officeart/2018/5/layout/IconCircleLabelList"/>
    <dgm:cxn modelId="{E10519FE-105A-4CD6-9239-520E04F403C6}" type="presParOf" srcId="{E0FDD71D-95CA-4E06-B47A-47DDA78F3B46}" destId="{2ED95421-D807-4DD4-A53D-95D259FBDD76}" srcOrd="2" destOrd="0" presId="urn:microsoft.com/office/officeart/2018/5/layout/IconCircleLabelList"/>
    <dgm:cxn modelId="{87C016BA-D1D8-40EB-916C-F360CAAAF35B}" type="presParOf" srcId="{2ED95421-D807-4DD4-A53D-95D259FBDD76}" destId="{DF59EC8D-FA16-4004-B904-DE35A87C41FB}" srcOrd="0" destOrd="0" presId="urn:microsoft.com/office/officeart/2018/5/layout/IconCircleLabelList"/>
    <dgm:cxn modelId="{7E71B4E3-451F-4520-9453-03DDD454020E}" type="presParOf" srcId="{2ED95421-D807-4DD4-A53D-95D259FBDD76}" destId="{AA0E7C1B-1041-443E-A1FB-D6A77E29C5AC}" srcOrd="1" destOrd="0" presId="urn:microsoft.com/office/officeart/2018/5/layout/IconCircleLabelList"/>
    <dgm:cxn modelId="{20749843-8421-441A-824E-896B68DA2812}" type="presParOf" srcId="{2ED95421-D807-4DD4-A53D-95D259FBDD76}" destId="{F298550B-E3C0-4979-9737-D8956A561B38}" srcOrd="2" destOrd="0" presId="urn:microsoft.com/office/officeart/2018/5/layout/IconCircleLabelList"/>
    <dgm:cxn modelId="{BF11F548-CC12-44FC-8D65-10D27311C7A5}" type="presParOf" srcId="{2ED95421-D807-4DD4-A53D-95D259FBDD76}" destId="{DE528BE5-D43E-4D76-BD2A-838DBD5D03A3}" srcOrd="3" destOrd="0" presId="urn:microsoft.com/office/officeart/2018/5/layout/IconCircleLabelList"/>
    <dgm:cxn modelId="{C02841DA-4E76-4B95-AB26-9B0B026E0309}" type="presParOf" srcId="{E0FDD71D-95CA-4E06-B47A-47DDA78F3B46}" destId="{A8550CB3-A05F-4A39-9D62-859AA0F95E9B}" srcOrd="3" destOrd="0" presId="urn:microsoft.com/office/officeart/2018/5/layout/IconCircleLabelList"/>
    <dgm:cxn modelId="{D1E2882C-90B5-4EE7-8EAE-E462CF4487ED}" type="presParOf" srcId="{E0FDD71D-95CA-4E06-B47A-47DDA78F3B46}" destId="{6DB0B9C4-C5D6-4F0A-BEFD-C1D940FC3551}" srcOrd="4" destOrd="0" presId="urn:microsoft.com/office/officeart/2018/5/layout/IconCircleLabelList"/>
    <dgm:cxn modelId="{4FB913BC-4FFE-40FA-A147-49AFD8836F0B}" type="presParOf" srcId="{6DB0B9C4-C5D6-4F0A-BEFD-C1D940FC3551}" destId="{D8A66356-3DCC-48BB-B8EB-8333DEE48820}" srcOrd="0" destOrd="0" presId="urn:microsoft.com/office/officeart/2018/5/layout/IconCircleLabelList"/>
    <dgm:cxn modelId="{378E7BBC-1510-4DAA-BDD3-4CB63F3E8ED0}" type="presParOf" srcId="{6DB0B9C4-C5D6-4F0A-BEFD-C1D940FC3551}" destId="{FDDC2689-3C6D-4DD2-A2EB-2B0C348A3B98}" srcOrd="1" destOrd="0" presId="urn:microsoft.com/office/officeart/2018/5/layout/IconCircleLabelList"/>
    <dgm:cxn modelId="{CF3D16EC-43F4-439B-9131-97A1C2B42390}" type="presParOf" srcId="{6DB0B9C4-C5D6-4F0A-BEFD-C1D940FC3551}" destId="{A761AAA3-8B98-4510-96B4-3B66EE3907D5}" srcOrd="2" destOrd="0" presId="urn:microsoft.com/office/officeart/2018/5/layout/IconCircleLabelList"/>
    <dgm:cxn modelId="{48F6D693-8AEA-49F3-84F4-D56ABECCE5C2}" type="presParOf" srcId="{6DB0B9C4-C5D6-4F0A-BEFD-C1D940FC3551}" destId="{F6A5366B-7F9A-4EFE-A8B5-AF00750EC9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D5C74-48F7-4220-854A-B8DFD23EA74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0B4B32-47D0-4A3E-85EE-F93D97178F27}">
      <dgm:prSet/>
      <dgm:spPr/>
      <dgm:t>
        <a:bodyPr/>
        <a:lstStyle/>
        <a:p>
          <a:r>
            <a:rPr lang="en-US"/>
            <a:t>There will be issues with the transition to ctcLink!</a:t>
          </a:r>
        </a:p>
      </dgm:t>
    </dgm:pt>
    <dgm:pt modelId="{1B410534-4869-4001-8C15-6A3B0564AD57}" type="parTrans" cxnId="{8F716785-502B-460A-8AE1-A7BFE13406FF}">
      <dgm:prSet/>
      <dgm:spPr/>
      <dgm:t>
        <a:bodyPr/>
        <a:lstStyle/>
        <a:p>
          <a:endParaRPr lang="en-US"/>
        </a:p>
      </dgm:t>
    </dgm:pt>
    <dgm:pt modelId="{08C2690C-82C2-411C-A0EB-F6FC4388DCD6}" type="sibTrans" cxnId="{8F716785-502B-460A-8AE1-A7BFE13406FF}">
      <dgm:prSet/>
      <dgm:spPr/>
      <dgm:t>
        <a:bodyPr/>
        <a:lstStyle/>
        <a:p>
          <a:endParaRPr lang="en-US"/>
        </a:p>
      </dgm:t>
    </dgm:pt>
    <dgm:pt modelId="{02495AB8-68BF-469E-A224-2A76643A6D49}">
      <dgm:prSet/>
      <dgm:spPr/>
      <dgm:t>
        <a:bodyPr/>
        <a:lstStyle/>
        <a:p>
          <a:r>
            <a:rPr lang="en-US"/>
            <a:t>Encourage patience and help set reasonable expectations for:</a:t>
          </a:r>
        </a:p>
      </dgm:t>
    </dgm:pt>
    <dgm:pt modelId="{558BD47E-98F3-4A19-9724-ECDE7914636F}" type="parTrans" cxnId="{4A06D06B-3467-4E90-BD7C-53644F6BD491}">
      <dgm:prSet/>
      <dgm:spPr/>
      <dgm:t>
        <a:bodyPr/>
        <a:lstStyle/>
        <a:p>
          <a:endParaRPr lang="en-US"/>
        </a:p>
      </dgm:t>
    </dgm:pt>
    <dgm:pt modelId="{0FF22F94-1EB8-48BA-A6D4-5ED2EBBE9B5F}" type="sibTrans" cxnId="{4A06D06B-3467-4E90-BD7C-53644F6BD491}">
      <dgm:prSet/>
      <dgm:spPr/>
      <dgm:t>
        <a:bodyPr/>
        <a:lstStyle/>
        <a:p>
          <a:endParaRPr lang="en-US"/>
        </a:p>
      </dgm:t>
    </dgm:pt>
    <dgm:pt modelId="{45451611-1E6C-47A4-AFC4-D33207D58F6C}">
      <dgm:prSet/>
      <dgm:spPr/>
      <dgm:t>
        <a:bodyPr/>
        <a:lstStyle/>
        <a:p>
          <a:r>
            <a:rPr lang="en-US"/>
            <a:t>Staff</a:t>
          </a:r>
        </a:p>
      </dgm:t>
    </dgm:pt>
    <dgm:pt modelId="{0125C271-4338-4A9A-9D68-9B26AEB2973A}" type="parTrans" cxnId="{9A7C4F7C-38B6-4695-9A3F-B87A0233805A}">
      <dgm:prSet/>
      <dgm:spPr/>
      <dgm:t>
        <a:bodyPr/>
        <a:lstStyle/>
        <a:p>
          <a:endParaRPr lang="en-US"/>
        </a:p>
      </dgm:t>
    </dgm:pt>
    <dgm:pt modelId="{7662D5C3-3798-4344-9025-15ED530C316E}" type="sibTrans" cxnId="{9A7C4F7C-38B6-4695-9A3F-B87A0233805A}">
      <dgm:prSet/>
      <dgm:spPr/>
      <dgm:t>
        <a:bodyPr/>
        <a:lstStyle/>
        <a:p>
          <a:endParaRPr lang="en-US"/>
        </a:p>
      </dgm:t>
    </dgm:pt>
    <dgm:pt modelId="{85A5E9B9-1558-4B2D-87B3-244BA8751826}">
      <dgm:prSet/>
      <dgm:spPr/>
      <dgm:t>
        <a:bodyPr/>
        <a:lstStyle/>
        <a:p>
          <a:r>
            <a:rPr lang="en-US"/>
            <a:t>Faculty</a:t>
          </a:r>
        </a:p>
      </dgm:t>
    </dgm:pt>
    <dgm:pt modelId="{DAB99A53-C7D2-4C6A-BCE9-1C228707E2A5}" type="parTrans" cxnId="{5711BDE9-9479-4B7D-9A62-DD8E5F333845}">
      <dgm:prSet/>
      <dgm:spPr/>
      <dgm:t>
        <a:bodyPr/>
        <a:lstStyle/>
        <a:p>
          <a:endParaRPr lang="en-US"/>
        </a:p>
      </dgm:t>
    </dgm:pt>
    <dgm:pt modelId="{A1A491F1-61B2-4DE6-8D18-27AB3ABE2363}" type="sibTrans" cxnId="{5711BDE9-9479-4B7D-9A62-DD8E5F333845}">
      <dgm:prSet/>
      <dgm:spPr/>
      <dgm:t>
        <a:bodyPr/>
        <a:lstStyle/>
        <a:p>
          <a:endParaRPr lang="en-US"/>
        </a:p>
      </dgm:t>
    </dgm:pt>
    <dgm:pt modelId="{18C1B228-A9A7-4002-A52A-1347F1D93C88}">
      <dgm:prSet/>
      <dgm:spPr/>
      <dgm:t>
        <a:bodyPr/>
        <a:lstStyle/>
        <a:p>
          <a:r>
            <a:rPr lang="en-US"/>
            <a:t>Students</a:t>
          </a:r>
        </a:p>
      </dgm:t>
    </dgm:pt>
    <dgm:pt modelId="{F9314843-1C5E-4A78-A3BD-BEF97BCED517}" type="parTrans" cxnId="{8D6203A6-61AC-4BA2-8A89-37C15D33CEB9}">
      <dgm:prSet/>
      <dgm:spPr/>
      <dgm:t>
        <a:bodyPr/>
        <a:lstStyle/>
        <a:p>
          <a:endParaRPr lang="en-US"/>
        </a:p>
      </dgm:t>
    </dgm:pt>
    <dgm:pt modelId="{5C69213A-63FB-4BED-84F4-579BD7E51AE4}" type="sibTrans" cxnId="{8D6203A6-61AC-4BA2-8A89-37C15D33CEB9}">
      <dgm:prSet/>
      <dgm:spPr/>
      <dgm:t>
        <a:bodyPr/>
        <a:lstStyle/>
        <a:p>
          <a:endParaRPr lang="en-US"/>
        </a:p>
      </dgm:t>
    </dgm:pt>
    <dgm:pt modelId="{23DC1210-3621-484E-8983-2625F8928B1F}">
      <dgm:prSet/>
      <dgm:spPr/>
      <dgm:t>
        <a:bodyPr/>
        <a:lstStyle/>
        <a:p>
          <a:r>
            <a:rPr lang="en-US"/>
            <a:t>Agents</a:t>
          </a:r>
        </a:p>
      </dgm:t>
    </dgm:pt>
    <dgm:pt modelId="{A7562921-54F0-4115-B52E-2EF818855F4E}" type="parTrans" cxnId="{C555D770-D43B-4513-AC5B-FB0CEE8B5A60}">
      <dgm:prSet/>
      <dgm:spPr/>
      <dgm:t>
        <a:bodyPr/>
        <a:lstStyle/>
        <a:p>
          <a:endParaRPr lang="en-US"/>
        </a:p>
      </dgm:t>
    </dgm:pt>
    <dgm:pt modelId="{64B60651-99C0-4905-925F-2FEF25D20A07}" type="sibTrans" cxnId="{C555D770-D43B-4513-AC5B-FB0CEE8B5A60}">
      <dgm:prSet/>
      <dgm:spPr/>
      <dgm:t>
        <a:bodyPr/>
        <a:lstStyle/>
        <a:p>
          <a:endParaRPr lang="en-US"/>
        </a:p>
      </dgm:t>
    </dgm:pt>
    <dgm:pt modelId="{853A9D57-BE84-422B-88FA-F2DB09152325}">
      <dgm:prSet/>
      <dgm:spPr/>
      <dgm:t>
        <a:bodyPr/>
        <a:lstStyle/>
        <a:p>
          <a:r>
            <a:rPr lang="en-US"/>
            <a:t>Student insurance provider</a:t>
          </a:r>
        </a:p>
      </dgm:t>
    </dgm:pt>
    <dgm:pt modelId="{353D23D8-E8DE-4A0F-87AA-8C50E6BD4A4E}" type="parTrans" cxnId="{05FD2D41-E349-4CCF-9DEA-1D7CC231648A}">
      <dgm:prSet/>
      <dgm:spPr/>
      <dgm:t>
        <a:bodyPr/>
        <a:lstStyle/>
        <a:p>
          <a:endParaRPr lang="en-US"/>
        </a:p>
      </dgm:t>
    </dgm:pt>
    <dgm:pt modelId="{DA0F1D6B-E5C8-497E-932F-C9520168908F}" type="sibTrans" cxnId="{05FD2D41-E349-4CCF-9DEA-1D7CC231648A}">
      <dgm:prSet/>
      <dgm:spPr/>
      <dgm:t>
        <a:bodyPr/>
        <a:lstStyle/>
        <a:p>
          <a:endParaRPr lang="en-US"/>
        </a:p>
      </dgm:t>
    </dgm:pt>
    <dgm:pt modelId="{0F9D23D9-721A-4A0E-879C-B066EFA96E82}">
      <dgm:prSet/>
      <dgm:spPr/>
      <dgm:t>
        <a:bodyPr/>
        <a:lstStyle/>
        <a:p>
          <a:pPr rtl="0"/>
          <a:r>
            <a:rPr lang="en-US"/>
            <a:t>Other external partners</a:t>
          </a:r>
          <a:r>
            <a:rPr lang="en-US">
              <a:latin typeface="Century Gothic" panose="020B0502020202020204"/>
            </a:rPr>
            <a:t> (especially for billing) </a:t>
          </a:r>
          <a:endParaRPr lang="en-US"/>
        </a:p>
      </dgm:t>
    </dgm:pt>
    <dgm:pt modelId="{9E1861EA-3851-4DF8-B7E6-3988D1C21EF5}" type="parTrans" cxnId="{19DA7861-686F-4D0B-B3B9-D978D4BD82E5}">
      <dgm:prSet/>
      <dgm:spPr/>
      <dgm:t>
        <a:bodyPr/>
        <a:lstStyle/>
        <a:p>
          <a:endParaRPr lang="en-US"/>
        </a:p>
      </dgm:t>
    </dgm:pt>
    <dgm:pt modelId="{1E4407A0-87A4-428E-8CAD-8D1946AF5FDA}" type="sibTrans" cxnId="{19DA7861-686F-4D0B-B3B9-D978D4BD82E5}">
      <dgm:prSet/>
      <dgm:spPr/>
      <dgm:t>
        <a:bodyPr/>
        <a:lstStyle/>
        <a:p>
          <a:endParaRPr lang="en-US"/>
        </a:p>
      </dgm:t>
    </dgm:pt>
    <dgm:pt modelId="{2B0C1772-252F-41AC-B787-0780D07FC552}" type="pres">
      <dgm:prSet presAssocID="{4B3D5C74-48F7-4220-854A-B8DFD23EA745}" presName="Name0" presStyleCnt="0">
        <dgm:presLayoutVars>
          <dgm:dir/>
          <dgm:animLvl val="lvl"/>
          <dgm:resizeHandles val="exact"/>
        </dgm:presLayoutVars>
      </dgm:prSet>
      <dgm:spPr/>
    </dgm:pt>
    <dgm:pt modelId="{48313EF2-A0D8-4EAD-B892-19DF0F14A15C}" type="pres">
      <dgm:prSet presAssocID="{02495AB8-68BF-469E-A224-2A76643A6D49}" presName="boxAndChildren" presStyleCnt="0"/>
      <dgm:spPr/>
    </dgm:pt>
    <dgm:pt modelId="{3108F69D-1330-47CD-A621-58ED86FCE47F}" type="pres">
      <dgm:prSet presAssocID="{02495AB8-68BF-469E-A224-2A76643A6D49}" presName="parentTextBox" presStyleLbl="node1" presStyleIdx="0" presStyleCnt="2"/>
      <dgm:spPr/>
    </dgm:pt>
    <dgm:pt modelId="{4713895D-AC69-4D37-9391-14CC5E3814EC}" type="pres">
      <dgm:prSet presAssocID="{02495AB8-68BF-469E-A224-2A76643A6D49}" presName="entireBox" presStyleLbl="node1" presStyleIdx="0" presStyleCnt="2"/>
      <dgm:spPr/>
    </dgm:pt>
    <dgm:pt modelId="{C24E3B7E-8448-43D4-8A18-9FE310499E44}" type="pres">
      <dgm:prSet presAssocID="{02495AB8-68BF-469E-A224-2A76643A6D49}" presName="descendantBox" presStyleCnt="0"/>
      <dgm:spPr/>
    </dgm:pt>
    <dgm:pt modelId="{B19373C8-D950-4169-BF56-ED5D69CC7489}" type="pres">
      <dgm:prSet presAssocID="{45451611-1E6C-47A4-AFC4-D33207D58F6C}" presName="childTextBox" presStyleLbl="fgAccFollowNode1" presStyleIdx="0" presStyleCnt="6">
        <dgm:presLayoutVars>
          <dgm:bulletEnabled val="1"/>
        </dgm:presLayoutVars>
      </dgm:prSet>
      <dgm:spPr/>
    </dgm:pt>
    <dgm:pt modelId="{5CC90CF8-E762-499D-A98C-1641F7A30C08}" type="pres">
      <dgm:prSet presAssocID="{85A5E9B9-1558-4B2D-87B3-244BA8751826}" presName="childTextBox" presStyleLbl="fgAccFollowNode1" presStyleIdx="1" presStyleCnt="6">
        <dgm:presLayoutVars>
          <dgm:bulletEnabled val="1"/>
        </dgm:presLayoutVars>
      </dgm:prSet>
      <dgm:spPr/>
    </dgm:pt>
    <dgm:pt modelId="{A8FE4FCD-1E3C-4C86-8745-628A43F3C93D}" type="pres">
      <dgm:prSet presAssocID="{18C1B228-A9A7-4002-A52A-1347F1D93C88}" presName="childTextBox" presStyleLbl="fgAccFollowNode1" presStyleIdx="2" presStyleCnt="6">
        <dgm:presLayoutVars>
          <dgm:bulletEnabled val="1"/>
        </dgm:presLayoutVars>
      </dgm:prSet>
      <dgm:spPr/>
    </dgm:pt>
    <dgm:pt modelId="{A79E55FD-4D14-4E1B-9CE9-E1B388888E39}" type="pres">
      <dgm:prSet presAssocID="{23DC1210-3621-484E-8983-2625F8928B1F}" presName="childTextBox" presStyleLbl="fgAccFollowNode1" presStyleIdx="3" presStyleCnt="6">
        <dgm:presLayoutVars>
          <dgm:bulletEnabled val="1"/>
        </dgm:presLayoutVars>
      </dgm:prSet>
      <dgm:spPr/>
    </dgm:pt>
    <dgm:pt modelId="{CEFEF9B4-0F96-4A70-BB99-39E5BD5274CF}" type="pres">
      <dgm:prSet presAssocID="{853A9D57-BE84-422B-88FA-F2DB09152325}" presName="childTextBox" presStyleLbl="fgAccFollowNode1" presStyleIdx="4" presStyleCnt="6">
        <dgm:presLayoutVars>
          <dgm:bulletEnabled val="1"/>
        </dgm:presLayoutVars>
      </dgm:prSet>
      <dgm:spPr/>
    </dgm:pt>
    <dgm:pt modelId="{DD48BC50-CC0D-4B94-9ED4-D43F7795493A}" type="pres">
      <dgm:prSet presAssocID="{0F9D23D9-721A-4A0E-879C-B066EFA96E82}" presName="childTextBox" presStyleLbl="fgAccFollowNode1" presStyleIdx="5" presStyleCnt="6">
        <dgm:presLayoutVars>
          <dgm:bulletEnabled val="1"/>
        </dgm:presLayoutVars>
      </dgm:prSet>
      <dgm:spPr/>
    </dgm:pt>
    <dgm:pt modelId="{1B82E3AC-BCF9-48ED-8C9D-0B95134FA743}" type="pres">
      <dgm:prSet presAssocID="{08C2690C-82C2-411C-A0EB-F6FC4388DCD6}" presName="sp" presStyleCnt="0"/>
      <dgm:spPr/>
    </dgm:pt>
    <dgm:pt modelId="{9D9B1086-50B1-4F4D-8E43-2EFB1B261E31}" type="pres">
      <dgm:prSet presAssocID="{330B4B32-47D0-4A3E-85EE-F93D97178F27}" presName="arrowAndChildren" presStyleCnt="0"/>
      <dgm:spPr/>
    </dgm:pt>
    <dgm:pt modelId="{D0EC9FAC-152A-4A8A-A0BA-D5980EF088D4}" type="pres">
      <dgm:prSet presAssocID="{330B4B32-47D0-4A3E-85EE-F93D97178F27}" presName="parentTextArrow" presStyleLbl="node1" presStyleIdx="1" presStyleCnt="2"/>
      <dgm:spPr/>
    </dgm:pt>
  </dgm:ptLst>
  <dgm:cxnLst>
    <dgm:cxn modelId="{93D3530F-CF75-42F8-99B8-6F40A6B78ECC}" type="presOf" srcId="{18C1B228-A9A7-4002-A52A-1347F1D93C88}" destId="{A8FE4FCD-1E3C-4C86-8745-628A43F3C93D}" srcOrd="0" destOrd="0" presId="urn:microsoft.com/office/officeart/2005/8/layout/process4"/>
    <dgm:cxn modelId="{B5B6BC24-08B9-4802-AB55-CBFFCC2092E9}" type="presOf" srcId="{02495AB8-68BF-469E-A224-2A76643A6D49}" destId="{4713895D-AC69-4D37-9391-14CC5E3814EC}" srcOrd="1" destOrd="0" presId="urn:microsoft.com/office/officeart/2005/8/layout/process4"/>
    <dgm:cxn modelId="{9E13DF2D-4C07-4EA5-A8A7-CA8327BACB4D}" type="presOf" srcId="{853A9D57-BE84-422B-88FA-F2DB09152325}" destId="{CEFEF9B4-0F96-4A70-BB99-39E5BD5274CF}" srcOrd="0" destOrd="0" presId="urn:microsoft.com/office/officeart/2005/8/layout/process4"/>
    <dgm:cxn modelId="{A62D732E-83DB-43EC-AAFF-E1A162B0B381}" type="presOf" srcId="{23DC1210-3621-484E-8983-2625F8928B1F}" destId="{A79E55FD-4D14-4E1B-9CE9-E1B388888E39}" srcOrd="0" destOrd="0" presId="urn:microsoft.com/office/officeart/2005/8/layout/process4"/>
    <dgm:cxn modelId="{189E8B5B-6CB7-4E7E-9F74-4AF545907265}" type="presOf" srcId="{45451611-1E6C-47A4-AFC4-D33207D58F6C}" destId="{B19373C8-D950-4169-BF56-ED5D69CC7489}" srcOrd="0" destOrd="0" presId="urn:microsoft.com/office/officeart/2005/8/layout/process4"/>
    <dgm:cxn modelId="{05FD2D41-E349-4CCF-9DEA-1D7CC231648A}" srcId="{02495AB8-68BF-469E-A224-2A76643A6D49}" destId="{853A9D57-BE84-422B-88FA-F2DB09152325}" srcOrd="4" destOrd="0" parTransId="{353D23D8-E8DE-4A0F-87AA-8C50E6BD4A4E}" sibTransId="{DA0F1D6B-E5C8-497E-932F-C9520168908F}"/>
    <dgm:cxn modelId="{19DA7861-686F-4D0B-B3B9-D978D4BD82E5}" srcId="{02495AB8-68BF-469E-A224-2A76643A6D49}" destId="{0F9D23D9-721A-4A0E-879C-B066EFA96E82}" srcOrd="5" destOrd="0" parTransId="{9E1861EA-3851-4DF8-B7E6-3988D1C21EF5}" sibTransId="{1E4407A0-87A4-428E-8CAD-8D1946AF5FDA}"/>
    <dgm:cxn modelId="{0D7B8445-C94D-4378-9ADF-1602D6763C55}" type="presOf" srcId="{4B3D5C74-48F7-4220-854A-B8DFD23EA745}" destId="{2B0C1772-252F-41AC-B787-0780D07FC552}" srcOrd="0" destOrd="0" presId="urn:microsoft.com/office/officeart/2005/8/layout/process4"/>
    <dgm:cxn modelId="{4A06D06B-3467-4E90-BD7C-53644F6BD491}" srcId="{4B3D5C74-48F7-4220-854A-B8DFD23EA745}" destId="{02495AB8-68BF-469E-A224-2A76643A6D49}" srcOrd="1" destOrd="0" parTransId="{558BD47E-98F3-4A19-9724-ECDE7914636F}" sibTransId="{0FF22F94-1EB8-48BA-A6D4-5ED2EBBE9B5F}"/>
    <dgm:cxn modelId="{C555D770-D43B-4513-AC5B-FB0CEE8B5A60}" srcId="{02495AB8-68BF-469E-A224-2A76643A6D49}" destId="{23DC1210-3621-484E-8983-2625F8928B1F}" srcOrd="3" destOrd="0" parTransId="{A7562921-54F0-4115-B52E-2EF818855F4E}" sibTransId="{64B60651-99C0-4905-925F-2FEF25D20A07}"/>
    <dgm:cxn modelId="{9A620873-25F0-4F9A-AA78-0E8506F4D1E7}" type="presOf" srcId="{330B4B32-47D0-4A3E-85EE-F93D97178F27}" destId="{D0EC9FAC-152A-4A8A-A0BA-D5980EF088D4}" srcOrd="0" destOrd="0" presId="urn:microsoft.com/office/officeart/2005/8/layout/process4"/>
    <dgm:cxn modelId="{9A7C4F7C-38B6-4695-9A3F-B87A0233805A}" srcId="{02495AB8-68BF-469E-A224-2A76643A6D49}" destId="{45451611-1E6C-47A4-AFC4-D33207D58F6C}" srcOrd="0" destOrd="0" parTransId="{0125C271-4338-4A9A-9D68-9B26AEB2973A}" sibTransId="{7662D5C3-3798-4344-9025-15ED530C316E}"/>
    <dgm:cxn modelId="{8F716785-502B-460A-8AE1-A7BFE13406FF}" srcId="{4B3D5C74-48F7-4220-854A-B8DFD23EA745}" destId="{330B4B32-47D0-4A3E-85EE-F93D97178F27}" srcOrd="0" destOrd="0" parTransId="{1B410534-4869-4001-8C15-6A3B0564AD57}" sibTransId="{08C2690C-82C2-411C-A0EB-F6FC4388DCD6}"/>
    <dgm:cxn modelId="{530CD395-B57A-4076-A0CD-22EFD0CCAE61}" type="presOf" srcId="{85A5E9B9-1558-4B2D-87B3-244BA8751826}" destId="{5CC90CF8-E762-499D-A98C-1641F7A30C08}" srcOrd="0" destOrd="0" presId="urn:microsoft.com/office/officeart/2005/8/layout/process4"/>
    <dgm:cxn modelId="{8D6203A6-61AC-4BA2-8A89-37C15D33CEB9}" srcId="{02495AB8-68BF-469E-A224-2A76643A6D49}" destId="{18C1B228-A9A7-4002-A52A-1347F1D93C88}" srcOrd="2" destOrd="0" parTransId="{F9314843-1C5E-4A78-A3BD-BEF97BCED517}" sibTransId="{5C69213A-63FB-4BED-84F4-579BD7E51AE4}"/>
    <dgm:cxn modelId="{28E1C5BA-4469-45AD-A2E1-FE68DA49E3C4}" type="presOf" srcId="{02495AB8-68BF-469E-A224-2A76643A6D49}" destId="{3108F69D-1330-47CD-A621-58ED86FCE47F}" srcOrd="0" destOrd="0" presId="urn:microsoft.com/office/officeart/2005/8/layout/process4"/>
    <dgm:cxn modelId="{10301AC3-A0AA-416E-88F1-C5EDE44D1F55}" type="presOf" srcId="{0F9D23D9-721A-4A0E-879C-B066EFA96E82}" destId="{DD48BC50-CC0D-4B94-9ED4-D43F7795493A}" srcOrd="0" destOrd="0" presId="urn:microsoft.com/office/officeart/2005/8/layout/process4"/>
    <dgm:cxn modelId="{5711BDE9-9479-4B7D-9A62-DD8E5F333845}" srcId="{02495AB8-68BF-469E-A224-2A76643A6D49}" destId="{85A5E9B9-1558-4B2D-87B3-244BA8751826}" srcOrd="1" destOrd="0" parTransId="{DAB99A53-C7D2-4C6A-BCE9-1C228707E2A5}" sibTransId="{A1A491F1-61B2-4DE6-8D18-27AB3ABE2363}"/>
    <dgm:cxn modelId="{4ECBCD86-7DA0-4A19-8AB2-4CD55EA1CEFB}" type="presParOf" srcId="{2B0C1772-252F-41AC-B787-0780D07FC552}" destId="{48313EF2-A0D8-4EAD-B892-19DF0F14A15C}" srcOrd="0" destOrd="0" presId="urn:microsoft.com/office/officeart/2005/8/layout/process4"/>
    <dgm:cxn modelId="{B8E653FC-5D09-4374-B052-AA5E85A7B236}" type="presParOf" srcId="{48313EF2-A0D8-4EAD-B892-19DF0F14A15C}" destId="{3108F69D-1330-47CD-A621-58ED86FCE47F}" srcOrd="0" destOrd="0" presId="urn:microsoft.com/office/officeart/2005/8/layout/process4"/>
    <dgm:cxn modelId="{A73D5478-7639-4383-9250-A034A8536A7E}" type="presParOf" srcId="{48313EF2-A0D8-4EAD-B892-19DF0F14A15C}" destId="{4713895D-AC69-4D37-9391-14CC5E3814EC}" srcOrd="1" destOrd="0" presId="urn:microsoft.com/office/officeart/2005/8/layout/process4"/>
    <dgm:cxn modelId="{589CBD69-B905-4647-BD15-1656F0E64AEC}" type="presParOf" srcId="{48313EF2-A0D8-4EAD-B892-19DF0F14A15C}" destId="{C24E3B7E-8448-43D4-8A18-9FE310499E44}" srcOrd="2" destOrd="0" presId="urn:microsoft.com/office/officeart/2005/8/layout/process4"/>
    <dgm:cxn modelId="{DB293218-C52D-4BD5-B327-FC71ADCF2B58}" type="presParOf" srcId="{C24E3B7E-8448-43D4-8A18-9FE310499E44}" destId="{B19373C8-D950-4169-BF56-ED5D69CC7489}" srcOrd="0" destOrd="0" presId="urn:microsoft.com/office/officeart/2005/8/layout/process4"/>
    <dgm:cxn modelId="{4D85824A-C223-4ED9-87EB-1ADCF9E56FAB}" type="presParOf" srcId="{C24E3B7E-8448-43D4-8A18-9FE310499E44}" destId="{5CC90CF8-E762-499D-A98C-1641F7A30C08}" srcOrd="1" destOrd="0" presId="urn:microsoft.com/office/officeart/2005/8/layout/process4"/>
    <dgm:cxn modelId="{84A369F5-0CBA-4327-8D63-BA1DD3FDD5AD}" type="presParOf" srcId="{C24E3B7E-8448-43D4-8A18-9FE310499E44}" destId="{A8FE4FCD-1E3C-4C86-8745-628A43F3C93D}" srcOrd="2" destOrd="0" presId="urn:microsoft.com/office/officeart/2005/8/layout/process4"/>
    <dgm:cxn modelId="{B1EE2A28-E504-4044-A558-DF9C49FEA22A}" type="presParOf" srcId="{C24E3B7E-8448-43D4-8A18-9FE310499E44}" destId="{A79E55FD-4D14-4E1B-9CE9-E1B388888E39}" srcOrd="3" destOrd="0" presId="urn:microsoft.com/office/officeart/2005/8/layout/process4"/>
    <dgm:cxn modelId="{8879C0D4-6ACB-4994-A1E6-700272AB9EEF}" type="presParOf" srcId="{C24E3B7E-8448-43D4-8A18-9FE310499E44}" destId="{CEFEF9B4-0F96-4A70-BB99-39E5BD5274CF}" srcOrd="4" destOrd="0" presId="urn:microsoft.com/office/officeart/2005/8/layout/process4"/>
    <dgm:cxn modelId="{DC03969F-AEC2-4FEE-BCC4-43FECE0E635D}" type="presParOf" srcId="{C24E3B7E-8448-43D4-8A18-9FE310499E44}" destId="{DD48BC50-CC0D-4B94-9ED4-D43F7795493A}" srcOrd="5" destOrd="0" presId="urn:microsoft.com/office/officeart/2005/8/layout/process4"/>
    <dgm:cxn modelId="{8C03B768-E037-40A5-9F2A-305CF402601B}" type="presParOf" srcId="{2B0C1772-252F-41AC-B787-0780D07FC552}" destId="{1B82E3AC-BCF9-48ED-8C9D-0B95134FA743}" srcOrd="1" destOrd="0" presId="urn:microsoft.com/office/officeart/2005/8/layout/process4"/>
    <dgm:cxn modelId="{BD6CCDCB-CC25-4A14-9D89-6E8F9AB967FD}" type="presParOf" srcId="{2B0C1772-252F-41AC-B787-0780D07FC552}" destId="{9D9B1086-50B1-4F4D-8E43-2EFB1B261E31}" srcOrd="2" destOrd="0" presId="urn:microsoft.com/office/officeart/2005/8/layout/process4"/>
    <dgm:cxn modelId="{C561E47F-7382-421D-8BBD-F470984FFCD7}" type="presParOf" srcId="{9D9B1086-50B1-4F4D-8E43-2EFB1B261E31}" destId="{D0EC9FAC-152A-4A8A-A0BA-D5980EF088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E2FF1-4328-495B-8D18-DBA0100CFD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5EC39B-7D19-41C5-A4AE-C8C9993E5B9F}">
      <dgm:prSet/>
      <dgm:spPr/>
      <dgm:t>
        <a:bodyPr/>
        <a:lstStyle/>
        <a:p>
          <a:r>
            <a:rPr lang="en-US"/>
            <a:t>Student Groups are a way for SBCTC and your college to label and categorize students.</a:t>
          </a:r>
        </a:p>
      </dgm:t>
    </dgm:pt>
    <dgm:pt modelId="{140C0B9C-69A2-4F52-A4C1-07F8029E402B}" type="parTrans" cxnId="{71DE11DD-FD61-4FBF-BF9B-1E3705C94DDA}">
      <dgm:prSet/>
      <dgm:spPr/>
      <dgm:t>
        <a:bodyPr/>
        <a:lstStyle/>
        <a:p>
          <a:endParaRPr lang="en-US"/>
        </a:p>
      </dgm:t>
    </dgm:pt>
    <dgm:pt modelId="{07C36567-A86A-4D29-8C33-6C5DC254D9D5}" type="sibTrans" cxnId="{71DE11DD-FD61-4FBF-BF9B-1E3705C94DDA}">
      <dgm:prSet/>
      <dgm:spPr/>
      <dgm:t>
        <a:bodyPr/>
        <a:lstStyle/>
        <a:p>
          <a:endParaRPr lang="en-US"/>
        </a:p>
      </dgm:t>
    </dgm:pt>
    <dgm:pt modelId="{4E5B5E7B-ADF3-4445-BC41-11323C3BEEA4}">
      <dgm:prSet/>
      <dgm:spPr/>
      <dgm:t>
        <a:bodyPr/>
        <a:lstStyle/>
        <a:p>
          <a:r>
            <a:rPr lang="en-US"/>
            <a:t>Student Groups can affect tuition calculation.</a:t>
          </a:r>
        </a:p>
      </dgm:t>
    </dgm:pt>
    <dgm:pt modelId="{B12BB957-1277-483F-B367-EFE24999AAEF}" type="parTrans" cxnId="{9A4C15BD-6522-460C-BC3D-7802188D83B9}">
      <dgm:prSet/>
      <dgm:spPr/>
      <dgm:t>
        <a:bodyPr/>
        <a:lstStyle/>
        <a:p>
          <a:endParaRPr lang="en-US"/>
        </a:p>
      </dgm:t>
    </dgm:pt>
    <dgm:pt modelId="{E1EB83A6-7D24-44E1-B953-B862CE1019B9}" type="sibTrans" cxnId="{9A4C15BD-6522-460C-BC3D-7802188D83B9}">
      <dgm:prSet/>
      <dgm:spPr/>
      <dgm:t>
        <a:bodyPr/>
        <a:lstStyle/>
        <a:p>
          <a:endParaRPr lang="en-US"/>
        </a:p>
      </dgm:t>
    </dgm:pt>
    <dgm:pt modelId="{DCC17E99-D55D-4EEF-9625-1BBBEBE8244B}">
      <dgm:prSet/>
      <dgm:spPr/>
      <dgm:t>
        <a:bodyPr/>
        <a:lstStyle/>
        <a:p>
          <a:r>
            <a:rPr lang="en-US"/>
            <a:t>Work with your college to create one or more unique groups just for your international student population.</a:t>
          </a:r>
        </a:p>
      </dgm:t>
    </dgm:pt>
    <dgm:pt modelId="{1351F848-9462-44E2-89C7-8FCE89D22FCB}" type="parTrans" cxnId="{6853BC0C-F7B7-4243-8B3F-4C2A4BBF6F79}">
      <dgm:prSet/>
      <dgm:spPr/>
      <dgm:t>
        <a:bodyPr/>
        <a:lstStyle/>
        <a:p>
          <a:endParaRPr lang="en-US"/>
        </a:p>
      </dgm:t>
    </dgm:pt>
    <dgm:pt modelId="{6A9AE22B-0740-4E22-9E9A-8BBD98B5986A}" type="sibTrans" cxnId="{6853BC0C-F7B7-4243-8B3F-4C2A4BBF6F79}">
      <dgm:prSet/>
      <dgm:spPr/>
      <dgm:t>
        <a:bodyPr/>
        <a:lstStyle/>
        <a:p>
          <a:endParaRPr lang="en-US"/>
        </a:p>
      </dgm:t>
    </dgm:pt>
    <dgm:pt modelId="{FA9AD900-B168-4116-B4E4-52C030391291}" type="pres">
      <dgm:prSet presAssocID="{2E6E2FF1-4328-495B-8D18-DBA0100CFDB6}" presName="root" presStyleCnt="0">
        <dgm:presLayoutVars>
          <dgm:dir/>
          <dgm:resizeHandles val="exact"/>
        </dgm:presLayoutVars>
      </dgm:prSet>
      <dgm:spPr/>
    </dgm:pt>
    <dgm:pt modelId="{C8285EF9-95E3-400C-A939-16F8FC4E9F98}" type="pres">
      <dgm:prSet presAssocID="{B05EC39B-7D19-41C5-A4AE-C8C9993E5B9F}" presName="compNode" presStyleCnt="0"/>
      <dgm:spPr/>
    </dgm:pt>
    <dgm:pt modelId="{67E8689A-2A93-4C0C-9F60-B9A46E0A26C1}" type="pres">
      <dgm:prSet presAssocID="{B05EC39B-7D19-41C5-A4AE-C8C9993E5B9F}" presName="bgRect" presStyleLbl="bgShp" presStyleIdx="0" presStyleCnt="3"/>
      <dgm:spPr/>
    </dgm:pt>
    <dgm:pt modelId="{3A8CBF2E-CFB0-4211-B90C-24DE4183419F}" type="pres">
      <dgm:prSet presAssocID="{B05EC39B-7D19-41C5-A4AE-C8C9993E5B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AD558CF-B7ED-4207-AA64-F3B91E54961A}" type="pres">
      <dgm:prSet presAssocID="{B05EC39B-7D19-41C5-A4AE-C8C9993E5B9F}" presName="spaceRect" presStyleCnt="0"/>
      <dgm:spPr/>
    </dgm:pt>
    <dgm:pt modelId="{FB45F347-508B-4C86-9CF4-FDAD10ECF42D}" type="pres">
      <dgm:prSet presAssocID="{B05EC39B-7D19-41C5-A4AE-C8C9993E5B9F}" presName="parTx" presStyleLbl="revTx" presStyleIdx="0" presStyleCnt="3">
        <dgm:presLayoutVars>
          <dgm:chMax val="0"/>
          <dgm:chPref val="0"/>
        </dgm:presLayoutVars>
      </dgm:prSet>
      <dgm:spPr/>
    </dgm:pt>
    <dgm:pt modelId="{A8B77C2E-C591-4B7D-B54E-50C2E432B453}" type="pres">
      <dgm:prSet presAssocID="{07C36567-A86A-4D29-8C33-6C5DC254D9D5}" presName="sibTrans" presStyleCnt="0"/>
      <dgm:spPr/>
    </dgm:pt>
    <dgm:pt modelId="{6D9EC964-4E79-4C6F-9606-339C1B743258}" type="pres">
      <dgm:prSet presAssocID="{4E5B5E7B-ADF3-4445-BC41-11323C3BEEA4}" presName="compNode" presStyleCnt="0"/>
      <dgm:spPr/>
    </dgm:pt>
    <dgm:pt modelId="{B7AC42A0-299B-44CC-A7C7-46DCFDCA9446}" type="pres">
      <dgm:prSet presAssocID="{4E5B5E7B-ADF3-4445-BC41-11323C3BEEA4}" presName="bgRect" presStyleLbl="bgShp" presStyleIdx="1" presStyleCnt="3"/>
      <dgm:spPr/>
    </dgm:pt>
    <dgm:pt modelId="{63486985-9046-4089-8159-D54097D4FFB9}" type="pres">
      <dgm:prSet presAssocID="{4E5B5E7B-ADF3-4445-BC41-11323C3BEE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78664D1-1F90-4591-8149-2AAD712539DF}" type="pres">
      <dgm:prSet presAssocID="{4E5B5E7B-ADF3-4445-BC41-11323C3BEEA4}" presName="spaceRect" presStyleCnt="0"/>
      <dgm:spPr/>
    </dgm:pt>
    <dgm:pt modelId="{EAED2950-9D3C-4EEC-8A68-AC550E744721}" type="pres">
      <dgm:prSet presAssocID="{4E5B5E7B-ADF3-4445-BC41-11323C3BEEA4}" presName="parTx" presStyleLbl="revTx" presStyleIdx="1" presStyleCnt="3">
        <dgm:presLayoutVars>
          <dgm:chMax val="0"/>
          <dgm:chPref val="0"/>
        </dgm:presLayoutVars>
      </dgm:prSet>
      <dgm:spPr/>
    </dgm:pt>
    <dgm:pt modelId="{2B69EADA-03A8-4307-9DA9-3C53596053E0}" type="pres">
      <dgm:prSet presAssocID="{E1EB83A6-7D24-44E1-B953-B862CE1019B9}" presName="sibTrans" presStyleCnt="0"/>
      <dgm:spPr/>
    </dgm:pt>
    <dgm:pt modelId="{58F18431-D4EF-4E3D-B1E4-62406433E7BD}" type="pres">
      <dgm:prSet presAssocID="{DCC17E99-D55D-4EEF-9625-1BBBEBE8244B}" presName="compNode" presStyleCnt="0"/>
      <dgm:spPr/>
    </dgm:pt>
    <dgm:pt modelId="{308E0D0B-6D13-468E-AB2A-98A53AD1A37A}" type="pres">
      <dgm:prSet presAssocID="{DCC17E99-D55D-4EEF-9625-1BBBEBE8244B}" presName="bgRect" presStyleLbl="bgShp" presStyleIdx="2" presStyleCnt="3"/>
      <dgm:spPr/>
    </dgm:pt>
    <dgm:pt modelId="{0D26F8C4-EB8E-4264-9D53-1CF264FF54EF}" type="pres">
      <dgm:prSet presAssocID="{DCC17E99-D55D-4EEF-9625-1BBBEBE824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6F60115-D2C3-4325-A627-4DE3C0C7AEE4}" type="pres">
      <dgm:prSet presAssocID="{DCC17E99-D55D-4EEF-9625-1BBBEBE8244B}" presName="spaceRect" presStyleCnt="0"/>
      <dgm:spPr/>
    </dgm:pt>
    <dgm:pt modelId="{6149BFDE-E4DF-42D3-8033-41AEE0611DF3}" type="pres">
      <dgm:prSet presAssocID="{DCC17E99-D55D-4EEF-9625-1BBBEBE8244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853BC0C-F7B7-4243-8B3F-4C2A4BBF6F79}" srcId="{2E6E2FF1-4328-495B-8D18-DBA0100CFDB6}" destId="{DCC17E99-D55D-4EEF-9625-1BBBEBE8244B}" srcOrd="2" destOrd="0" parTransId="{1351F848-9462-44E2-89C7-8FCE89D22FCB}" sibTransId="{6A9AE22B-0740-4E22-9E9A-8BBD98B5986A}"/>
    <dgm:cxn modelId="{84930029-5432-4292-853F-C424C72BC504}" type="presOf" srcId="{2E6E2FF1-4328-495B-8D18-DBA0100CFDB6}" destId="{FA9AD900-B168-4116-B4E4-52C030391291}" srcOrd="0" destOrd="0" presId="urn:microsoft.com/office/officeart/2018/2/layout/IconVerticalSolidList"/>
    <dgm:cxn modelId="{83B82939-2AF3-4EC1-9D53-A277DCC04860}" type="presOf" srcId="{4E5B5E7B-ADF3-4445-BC41-11323C3BEEA4}" destId="{EAED2950-9D3C-4EEC-8A68-AC550E744721}" srcOrd="0" destOrd="0" presId="urn:microsoft.com/office/officeart/2018/2/layout/IconVerticalSolidList"/>
    <dgm:cxn modelId="{9A4C15BD-6522-460C-BC3D-7802188D83B9}" srcId="{2E6E2FF1-4328-495B-8D18-DBA0100CFDB6}" destId="{4E5B5E7B-ADF3-4445-BC41-11323C3BEEA4}" srcOrd="1" destOrd="0" parTransId="{B12BB957-1277-483F-B367-EFE24999AAEF}" sibTransId="{E1EB83A6-7D24-44E1-B953-B862CE1019B9}"/>
    <dgm:cxn modelId="{81B7B2C3-AF20-4AC2-B78E-FDB26B30B0C0}" type="presOf" srcId="{DCC17E99-D55D-4EEF-9625-1BBBEBE8244B}" destId="{6149BFDE-E4DF-42D3-8033-41AEE0611DF3}" srcOrd="0" destOrd="0" presId="urn:microsoft.com/office/officeart/2018/2/layout/IconVerticalSolidList"/>
    <dgm:cxn modelId="{015132CE-D231-44E9-B938-2B75AB863C2A}" type="presOf" srcId="{B05EC39B-7D19-41C5-A4AE-C8C9993E5B9F}" destId="{FB45F347-508B-4C86-9CF4-FDAD10ECF42D}" srcOrd="0" destOrd="0" presId="urn:microsoft.com/office/officeart/2018/2/layout/IconVerticalSolidList"/>
    <dgm:cxn modelId="{71DE11DD-FD61-4FBF-BF9B-1E3705C94DDA}" srcId="{2E6E2FF1-4328-495B-8D18-DBA0100CFDB6}" destId="{B05EC39B-7D19-41C5-A4AE-C8C9993E5B9F}" srcOrd="0" destOrd="0" parTransId="{140C0B9C-69A2-4F52-A4C1-07F8029E402B}" sibTransId="{07C36567-A86A-4D29-8C33-6C5DC254D9D5}"/>
    <dgm:cxn modelId="{0EF361B1-BA6C-4D49-9466-B65DD6D0E788}" type="presParOf" srcId="{FA9AD900-B168-4116-B4E4-52C030391291}" destId="{C8285EF9-95E3-400C-A939-16F8FC4E9F98}" srcOrd="0" destOrd="0" presId="urn:microsoft.com/office/officeart/2018/2/layout/IconVerticalSolidList"/>
    <dgm:cxn modelId="{316E8817-3CAD-420F-A6D0-87B61CFAF8CD}" type="presParOf" srcId="{C8285EF9-95E3-400C-A939-16F8FC4E9F98}" destId="{67E8689A-2A93-4C0C-9F60-B9A46E0A26C1}" srcOrd="0" destOrd="0" presId="urn:microsoft.com/office/officeart/2018/2/layout/IconVerticalSolidList"/>
    <dgm:cxn modelId="{47BA54E1-CB31-4E0D-BE1A-298276083436}" type="presParOf" srcId="{C8285EF9-95E3-400C-A939-16F8FC4E9F98}" destId="{3A8CBF2E-CFB0-4211-B90C-24DE4183419F}" srcOrd="1" destOrd="0" presId="urn:microsoft.com/office/officeart/2018/2/layout/IconVerticalSolidList"/>
    <dgm:cxn modelId="{57BDACEE-50C6-4C82-8A3C-7029E6868353}" type="presParOf" srcId="{C8285EF9-95E3-400C-A939-16F8FC4E9F98}" destId="{6AD558CF-B7ED-4207-AA64-F3B91E54961A}" srcOrd="2" destOrd="0" presId="urn:microsoft.com/office/officeart/2018/2/layout/IconVerticalSolidList"/>
    <dgm:cxn modelId="{19D8932A-0EFE-4C66-AD17-D58FD002E511}" type="presParOf" srcId="{C8285EF9-95E3-400C-A939-16F8FC4E9F98}" destId="{FB45F347-508B-4C86-9CF4-FDAD10ECF42D}" srcOrd="3" destOrd="0" presId="urn:microsoft.com/office/officeart/2018/2/layout/IconVerticalSolidList"/>
    <dgm:cxn modelId="{19A2AFCA-AC22-466D-9B8D-2951573244C5}" type="presParOf" srcId="{FA9AD900-B168-4116-B4E4-52C030391291}" destId="{A8B77C2E-C591-4B7D-B54E-50C2E432B453}" srcOrd="1" destOrd="0" presId="urn:microsoft.com/office/officeart/2018/2/layout/IconVerticalSolidList"/>
    <dgm:cxn modelId="{D1BDE7B7-220E-418D-99B8-8AF975759D39}" type="presParOf" srcId="{FA9AD900-B168-4116-B4E4-52C030391291}" destId="{6D9EC964-4E79-4C6F-9606-339C1B743258}" srcOrd="2" destOrd="0" presId="urn:microsoft.com/office/officeart/2018/2/layout/IconVerticalSolidList"/>
    <dgm:cxn modelId="{A7140219-A92C-4C9D-BB14-81E194D2BE92}" type="presParOf" srcId="{6D9EC964-4E79-4C6F-9606-339C1B743258}" destId="{B7AC42A0-299B-44CC-A7C7-46DCFDCA9446}" srcOrd="0" destOrd="0" presId="urn:microsoft.com/office/officeart/2018/2/layout/IconVerticalSolidList"/>
    <dgm:cxn modelId="{C2D6FE23-8AB7-460F-B14F-1E09A0934591}" type="presParOf" srcId="{6D9EC964-4E79-4C6F-9606-339C1B743258}" destId="{63486985-9046-4089-8159-D54097D4FFB9}" srcOrd="1" destOrd="0" presId="urn:microsoft.com/office/officeart/2018/2/layout/IconVerticalSolidList"/>
    <dgm:cxn modelId="{DC37BBED-6806-4B6D-B5DE-5D0A0F1E5D00}" type="presParOf" srcId="{6D9EC964-4E79-4C6F-9606-339C1B743258}" destId="{A78664D1-1F90-4591-8149-2AAD712539DF}" srcOrd="2" destOrd="0" presId="urn:microsoft.com/office/officeart/2018/2/layout/IconVerticalSolidList"/>
    <dgm:cxn modelId="{799252BB-4297-4289-9F71-FD7E31766EB5}" type="presParOf" srcId="{6D9EC964-4E79-4C6F-9606-339C1B743258}" destId="{EAED2950-9D3C-4EEC-8A68-AC550E744721}" srcOrd="3" destOrd="0" presId="urn:microsoft.com/office/officeart/2018/2/layout/IconVerticalSolidList"/>
    <dgm:cxn modelId="{FB5F92CF-6204-4DDF-A94A-5AFB11D8241C}" type="presParOf" srcId="{FA9AD900-B168-4116-B4E4-52C030391291}" destId="{2B69EADA-03A8-4307-9DA9-3C53596053E0}" srcOrd="3" destOrd="0" presId="urn:microsoft.com/office/officeart/2018/2/layout/IconVerticalSolidList"/>
    <dgm:cxn modelId="{842B02C3-B02F-4CAC-A788-940569155FC0}" type="presParOf" srcId="{FA9AD900-B168-4116-B4E4-52C030391291}" destId="{58F18431-D4EF-4E3D-B1E4-62406433E7BD}" srcOrd="4" destOrd="0" presId="urn:microsoft.com/office/officeart/2018/2/layout/IconVerticalSolidList"/>
    <dgm:cxn modelId="{71E430E2-52A0-4ACB-BB10-5E7E83012138}" type="presParOf" srcId="{58F18431-D4EF-4E3D-B1E4-62406433E7BD}" destId="{308E0D0B-6D13-468E-AB2A-98A53AD1A37A}" srcOrd="0" destOrd="0" presId="urn:microsoft.com/office/officeart/2018/2/layout/IconVerticalSolidList"/>
    <dgm:cxn modelId="{C928A811-15C7-47CE-A907-3F72B3FED35B}" type="presParOf" srcId="{58F18431-D4EF-4E3D-B1E4-62406433E7BD}" destId="{0D26F8C4-EB8E-4264-9D53-1CF264FF54EF}" srcOrd="1" destOrd="0" presId="urn:microsoft.com/office/officeart/2018/2/layout/IconVerticalSolidList"/>
    <dgm:cxn modelId="{9A5DF67F-C32B-49FA-98FA-17342146E0C5}" type="presParOf" srcId="{58F18431-D4EF-4E3D-B1E4-62406433E7BD}" destId="{26F60115-D2C3-4325-A627-4DE3C0C7AEE4}" srcOrd="2" destOrd="0" presId="urn:microsoft.com/office/officeart/2018/2/layout/IconVerticalSolidList"/>
    <dgm:cxn modelId="{95213333-D0B9-44B7-9FF1-8D7E3CAC0760}" type="presParOf" srcId="{58F18431-D4EF-4E3D-B1E4-62406433E7BD}" destId="{6149BFDE-E4DF-42D3-8033-41AEE0611D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A7990-9680-4B82-A895-D623A691192B}">
      <dsp:nvSpPr>
        <dsp:cNvPr id="0" name=""/>
        <dsp:cNvSpPr/>
      </dsp:nvSpPr>
      <dsp:spPr>
        <a:xfrm>
          <a:off x="664949" y="164868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DF3A6-756F-4BA5-A3E4-1D9744B962E5}">
      <dsp:nvSpPr>
        <dsp:cNvPr id="0" name=""/>
        <dsp:cNvSpPr/>
      </dsp:nvSpPr>
      <dsp:spPr>
        <a:xfrm>
          <a:off x="1081761" y="58168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78B48-D110-483B-B241-7A20D07776F4}">
      <dsp:nvSpPr>
        <dsp:cNvPr id="0" name=""/>
        <dsp:cNvSpPr/>
      </dsp:nvSpPr>
      <dsp:spPr>
        <a:xfrm>
          <a:off x="39730" y="272986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Testing</a:t>
          </a:r>
        </a:p>
      </dsp:txBody>
      <dsp:txXfrm>
        <a:off x="39730" y="2729869"/>
        <a:ext cx="3206250" cy="720000"/>
      </dsp:txXfrm>
    </dsp:sp>
    <dsp:sp modelId="{DF59EC8D-FA16-4004-B904-DE35A87C41FB}">
      <dsp:nvSpPr>
        <dsp:cNvPr id="0" name=""/>
        <dsp:cNvSpPr/>
      </dsp:nvSpPr>
      <dsp:spPr>
        <a:xfrm>
          <a:off x="4432293" y="164868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E7C1B-1041-443E-A1FB-D6A77E29C5AC}">
      <dsp:nvSpPr>
        <dsp:cNvPr id="0" name=""/>
        <dsp:cNvSpPr/>
      </dsp:nvSpPr>
      <dsp:spPr>
        <a:xfrm>
          <a:off x="4849105" y="58168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28BE5-D43E-4D76-BD2A-838DBD5D03A3}">
      <dsp:nvSpPr>
        <dsp:cNvPr id="0" name=""/>
        <dsp:cNvSpPr/>
      </dsp:nvSpPr>
      <dsp:spPr>
        <a:xfrm>
          <a:off x="3807074" y="272986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Training</a:t>
          </a:r>
        </a:p>
      </dsp:txBody>
      <dsp:txXfrm>
        <a:off x="3807074" y="2729869"/>
        <a:ext cx="3206250" cy="720000"/>
      </dsp:txXfrm>
    </dsp:sp>
    <dsp:sp modelId="{D8A66356-3DCC-48BB-B8EB-8333DEE48820}">
      <dsp:nvSpPr>
        <dsp:cNvPr id="0" name=""/>
        <dsp:cNvSpPr/>
      </dsp:nvSpPr>
      <dsp:spPr>
        <a:xfrm>
          <a:off x="8199637" y="164868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2689-3C6D-4DD2-A2EB-2B0C348A3B98}">
      <dsp:nvSpPr>
        <dsp:cNvPr id="0" name=""/>
        <dsp:cNvSpPr/>
      </dsp:nvSpPr>
      <dsp:spPr>
        <a:xfrm>
          <a:off x="8616449" y="58168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5366B-7F9A-4EFE-A8B5-AF00750EC97A}">
      <dsp:nvSpPr>
        <dsp:cNvPr id="0" name=""/>
        <dsp:cNvSpPr/>
      </dsp:nvSpPr>
      <dsp:spPr>
        <a:xfrm>
          <a:off x="7574418" y="272986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Setting expectations</a:t>
          </a:r>
        </a:p>
      </dsp:txBody>
      <dsp:txXfrm>
        <a:off x="7574418" y="2729869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895D-AC69-4D37-9391-14CC5E3814EC}">
      <dsp:nvSpPr>
        <dsp:cNvPr id="0" name=""/>
        <dsp:cNvSpPr/>
      </dsp:nvSpPr>
      <dsp:spPr>
        <a:xfrm>
          <a:off x="0" y="2878170"/>
          <a:ext cx="6190459" cy="18883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Encourage patience and help set reasonable expectations for:</a:t>
          </a:r>
        </a:p>
      </dsp:txBody>
      <dsp:txXfrm>
        <a:off x="0" y="2878170"/>
        <a:ext cx="6190459" cy="1019731"/>
      </dsp:txXfrm>
    </dsp:sp>
    <dsp:sp modelId="{B19373C8-D950-4169-BF56-ED5D69CC7489}">
      <dsp:nvSpPr>
        <dsp:cNvPr id="0" name=""/>
        <dsp:cNvSpPr/>
      </dsp:nvSpPr>
      <dsp:spPr>
        <a:xfrm>
          <a:off x="3022" y="3860134"/>
          <a:ext cx="1030735" cy="8686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Staff</a:t>
          </a:r>
        </a:p>
      </dsp:txBody>
      <dsp:txXfrm>
        <a:off x="3022" y="3860134"/>
        <a:ext cx="1030735" cy="868660"/>
      </dsp:txXfrm>
    </dsp:sp>
    <dsp:sp modelId="{5CC90CF8-E762-499D-A98C-1641F7A30C08}">
      <dsp:nvSpPr>
        <dsp:cNvPr id="0" name=""/>
        <dsp:cNvSpPr/>
      </dsp:nvSpPr>
      <dsp:spPr>
        <a:xfrm>
          <a:off x="1033758" y="3860134"/>
          <a:ext cx="1030735" cy="868660"/>
        </a:xfrm>
        <a:prstGeom prst="rect">
          <a:avLst/>
        </a:prstGeom>
        <a:solidFill>
          <a:schemeClr val="accent2">
            <a:tint val="40000"/>
            <a:alpha val="90000"/>
            <a:hueOff val="-1966689"/>
            <a:satOff val="-1153"/>
            <a:lumOff val="-14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1966689"/>
              <a:satOff val="-1153"/>
              <a:lumOff val="-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Faculty</a:t>
          </a:r>
        </a:p>
      </dsp:txBody>
      <dsp:txXfrm>
        <a:off x="1033758" y="3860134"/>
        <a:ext cx="1030735" cy="868660"/>
      </dsp:txXfrm>
    </dsp:sp>
    <dsp:sp modelId="{A8FE4FCD-1E3C-4C86-8745-628A43F3C93D}">
      <dsp:nvSpPr>
        <dsp:cNvPr id="0" name=""/>
        <dsp:cNvSpPr/>
      </dsp:nvSpPr>
      <dsp:spPr>
        <a:xfrm>
          <a:off x="2064493" y="3860134"/>
          <a:ext cx="1030735" cy="868660"/>
        </a:xfrm>
        <a:prstGeom prst="rect">
          <a:avLst/>
        </a:prstGeom>
        <a:solidFill>
          <a:schemeClr val="accent2">
            <a:tint val="40000"/>
            <a:alpha val="90000"/>
            <a:hueOff val="-3933379"/>
            <a:satOff val="-2306"/>
            <a:lumOff val="-287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3933379"/>
              <a:satOff val="-2306"/>
              <a:lumOff val="-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Students</a:t>
          </a:r>
        </a:p>
      </dsp:txBody>
      <dsp:txXfrm>
        <a:off x="2064493" y="3860134"/>
        <a:ext cx="1030735" cy="868660"/>
      </dsp:txXfrm>
    </dsp:sp>
    <dsp:sp modelId="{A79E55FD-4D14-4E1B-9CE9-E1B388888E39}">
      <dsp:nvSpPr>
        <dsp:cNvPr id="0" name=""/>
        <dsp:cNvSpPr/>
      </dsp:nvSpPr>
      <dsp:spPr>
        <a:xfrm>
          <a:off x="3095229" y="3860134"/>
          <a:ext cx="1030735" cy="868660"/>
        </a:xfrm>
        <a:prstGeom prst="rect">
          <a:avLst/>
        </a:prstGeom>
        <a:solidFill>
          <a:schemeClr val="accent2">
            <a:tint val="40000"/>
            <a:alpha val="90000"/>
            <a:hueOff val="-5900068"/>
            <a:satOff val="-3460"/>
            <a:lumOff val="-431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5900068"/>
              <a:satOff val="-3460"/>
              <a:lumOff val="-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Agents</a:t>
          </a:r>
        </a:p>
      </dsp:txBody>
      <dsp:txXfrm>
        <a:off x="3095229" y="3860134"/>
        <a:ext cx="1030735" cy="868660"/>
      </dsp:txXfrm>
    </dsp:sp>
    <dsp:sp modelId="{CEFEF9B4-0F96-4A70-BB99-39E5BD5274CF}">
      <dsp:nvSpPr>
        <dsp:cNvPr id="0" name=""/>
        <dsp:cNvSpPr/>
      </dsp:nvSpPr>
      <dsp:spPr>
        <a:xfrm>
          <a:off x="4125965" y="3860134"/>
          <a:ext cx="1030735" cy="868660"/>
        </a:xfrm>
        <a:prstGeom prst="rect">
          <a:avLst/>
        </a:prstGeom>
        <a:solidFill>
          <a:schemeClr val="accent2">
            <a:tint val="40000"/>
            <a:alpha val="90000"/>
            <a:hueOff val="-7866758"/>
            <a:satOff val="-4613"/>
            <a:lumOff val="-57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7866758"/>
              <a:satOff val="-4613"/>
              <a:lumOff val="-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 insurance provider</a:t>
          </a:r>
        </a:p>
      </dsp:txBody>
      <dsp:txXfrm>
        <a:off x="4125965" y="3860134"/>
        <a:ext cx="1030735" cy="868660"/>
      </dsp:txXfrm>
    </dsp:sp>
    <dsp:sp modelId="{DD48BC50-CC0D-4B94-9ED4-D43F7795493A}">
      <dsp:nvSpPr>
        <dsp:cNvPr id="0" name=""/>
        <dsp:cNvSpPr/>
      </dsp:nvSpPr>
      <dsp:spPr>
        <a:xfrm>
          <a:off x="5156700" y="3860134"/>
          <a:ext cx="1030735" cy="868660"/>
        </a:xfrm>
        <a:prstGeom prst="rect">
          <a:avLst/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Other external partners</a:t>
          </a:r>
          <a:r>
            <a:rPr lang="en-US" sz="1200" kern="1200">
              <a:latin typeface="Century Gothic" panose="020B0502020202020204"/>
            </a:rPr>
            <a:t> (especially for billing) </a:t>
          </a:r>
          <a:endParaRPr lang="en-US" sz="1200" kern="1200"/>
        </a:p>
      </dsp:txBody>
      <dsp:txXfrm>
        <a:off x="5156700" y="3860134"/>
        <a:ext cx="1030735" cy="868660"/>
      </dsp:txXfrm>
    </dsp:sp>
    <dsp:sp modelId="{D0EC9FAC-152A-4A8A-A0BA-D5980EF088D4}">
      <dsp:nvSpPr>
        <dsp:cNvPr id="0" name=""/>
        <dsp:cNvSpPr/>
      </dsp:nvSpPr>
      <dsp:spPr>
        <a:xfrm rot="10800000">
          <a:off x="0" y="2150"/>
          <a:ext cx="6190459" cy="2904346"/>
        </a:xfrm>
        <a:prstGeom prst="upArrowCallou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There will be issues with the transition to ctcLink!</a:t>
          </a:r>
        </a:p>
      </dsp:txBody>
      <dsp:txXfrm rot="10800000">
        <a:off x="0" y="2150"/>
        <a:ext cx="6190459" cy="1887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8689A-2A93-4C0C-9F60-B9A46E0A26C1}">
      <dsp:nvSpPr>
        <dsp:cNvPr id="0" name=""/>
        <dsp:cNvSpPr/>
      </dsp:nvSpPr>
      <dsp:spPr>
        <a:xfrm>
          <a:off x="0" y="529"/>
          <a:ext cx="5643563" cy="1237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CBF2E-CFB0-4211-B90C-24DE4183419F}">
      <dsp:nvSpPr>
        <dsp:cNvPr id="0" name=""/>
        <dsp:cNvSpPr/>
      </dsp:nvSpPr>
      <dsp:spPr>
        <a:xfrm>
          <a:off x="374479" y="279067"/>
          <a:ext cx="680871" cy="6808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5F347-508B-4C86-9CF4-FDAD10ECF42D}">
      <dsp:nvSpPr>
        <dsp:cNvPr id="0" name=""/>
        <dsp:cNvSpPr/>
      </dsp:nvSpPr>
      <dsp:spPr>
        <a:xfrm>
          <a:off x="1429829" y="529"/>
          <a:ext cx="4213733" cy="123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6" tIns="131016" rIns="131016" bIns="1310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Student Groups are a way for SBCTC and your college to label and categorize students.</a:t>
          </a:r>
        </a:p>
      </dsp:txBody>
      <dsp:txXfrm>
        <a:off x="1429829" y="529"/>
        <a:ext cx="4213733" cy="1237947"/>
      </dsp:txXfrm>
    </dsp:sp>
    <dsp:sp modelId="{B7AC42A0-299B-44CC-A7C7-46DCFDCA9446}">
      <dsp:nvSpPr>
        <dsp:cNvPr id="0" name=""/>
        <dsp:cNvSpPr/>
      </dsp:nvSpPr>
      <dsp:spPr>
        <a:xfrm>
          <a:off x="0" y="1547963"/>
          <a:ext cx="5643563" cy="1237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86985-9046-4089-8159-D54097D4FFB9}">
      <dsp:nvSpPr>
        <dsp:cNvPr id="0" name=""/>
        <dsp:cNvSpPr/>
      </dsp:nvSpPr>
      <dsp:spPr>
        <a:xfrm>
          <a:off x="374479" y="1826501"/>
          <a:ext cx="680871" cy="6808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D2950-9D3C-4EEC-8A68-AC550E744721}">
      <dsp:nvSpPr>
        <dsp:cNvPr id="0" name=""/>
        <dsp:cNvSpPr/>
      </dsp:nvSpPr>
      <dsp:spPr>
        <a:xfrm>
          <a:off x="1429829" y="1547963"/>
          <a:ext cx="4213733" cy="123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6" tIns="131016" rIns="131016" bIns="1310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Student Groups can affect tuition calculation.</a:t>
          </a:r>
        </a:p>
      </dsp:txBody>
      <dsp:txXfrm>
        <a:off x="1429829" y="1547963"/>
        <a:ext cx="4213733" cy="1237947"/>
      </dsp:txXfrm>
    </dsp:sp>
    <dsp:sp modelId="{308E0D0B-6D13-468E-AB2A-98A53AD1A37A}">
      <dsp:nvSpPr>
        <dsp:cNvPr id="0" name=""/>
        <dsp:cNvSpPr/>
      </dsp:nvSpPr>
      <dsp:spPr>
        <a:xfrm>
          <a:off x="0" y="3095398"/>
          <a:ext cx="5643563" cy="1237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6F8C4-EB8E-4264-9D53-1CF264FF54EF}">
      <dsp:nvSpPr>
        <dsp:cNvPr id="0" name=""/>
        <dsp:cNvSpPr/>
      </dsp:nvSpPr>
      <dsp:spPr>
        <a:xfrm>
          <a:off x="374479" y="3373936"/>
          <a:ext cx="680871" cy="6808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9BFDE-E4DF-42D3-8033-41AEE0611DF3}">
      <dsp:nvSpPr>
        <dsp:cNvPr id="0" name=""/>
        <dsp:cNvSpPr/>
      </dsp:nvSpPr>
      <dsp:spPr>
        <a:xfrm>
          <a:off x="1429829" y="3095398"/>
          <a:ext cx="4213733" cy="123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6" tIns="131016" rIns="131016" bIns="1310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 with your college to create one or more unique groups just for your international student population.</a:t>
          </a:r>
        </a:p>
      </dsp:txBody>
      <dsp:txXfrm>
        <a:off x="1429829" y="3095398"/>
        <a:ext cx="4213733" cy="123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2D006-094C-4DAA-9CB5-6E09B84D18A2}" type="datetimeFigureOut">
              <a:rPr lang="en-US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9E0B-5984-470B-A042-BBA85F21DE2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Julie (5 minutes for the section)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3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Who will be in charge of:</a:t>
            </a:r>
          </a:p>
          <a:p>
            <a:r>
              <a:rPr lang="en-US">
                <a:cs typeface="Calibri"/>
              </a:rPr>
              <a:t>Processing and entering applications</a:t>
            </a:r>
          </a:p>
          <a:p>
            <a:r>
              <a:rPr lang="en-US">
                <a:cs typeface="Calibri"/>
              </a:rPr>
              <a:t>Putting fees on accounts</a:t>
            </a:r>
          </a:p>
          <a:p>
            <a:r>
              <a:rPr lang="en-US">
                <a:cs typeface="Calibri"/>
              </a:rPr>
              <a:t>Making updates to student records accounts</a:t>
            </a:r>
          </a:p>
          <a:p>
            <a:r>
              <a:rPr lang="en-US">
                <a:cs typeface="Calibri"/>
              </a:rPr>
              <a:t>Tracking student financial accounts</a:t>
            </a:r>
          </a:p>
          <a:p>
            <a:r>
              <a:rPr lang="en-US">
                <a:cs typeface="Calibri"/>
              </a:rPr>
              <a:t>Tracking scholarship awards and if they are awarded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-----</a:t>
            </a:r>
          </a:p>
          <a:p>
            <a:r>
              <a:rPr lang="en-US">
                <a:cs typeface="Calibri"/>
              </a:rPr>
              <a:t>Try to get access to everything you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1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Students</a:t>
            </a:r>
          </a:p>
          <a:p>
            <a:r>
              <a:rPr lang="en-US">
                <a:cs typeface="Calibri"/>
              </a:rPr>
              <a:t>Vendors </a:t>
            </a:r>
          </a:p>
          <a:p>
            <a:r>
              <a:rPr lang="en-US">
                <a:cs typeface="Calibri"/>
              </a:rPr>
              <a:t>Staff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Lisa (7-8 minutes for section)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2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Lisa</a:t>
            </a:r>
            <a:endParaRPr lang="en-US"/>
          </a:p>
          <a:p>
            <a:r>
              <a:rPr lang="en-US">
                <a:cs typeface="Calibri"/>
              </a:rPr>
              <a:t>Key processes to test out early: admissions/application processing, matriculation/activation of new student records to prepare for class registration, test score or proficiency entry, student insurance, end of term processes (grade report, academic progress, etc), and main reports/queries you'll need to run.</a:t>
            </a:r>
            <a:endParaRPr lang="en-US"/>
          </a:p>
          <a:p>
            <a:r>
              <a:rPr lang="en-US">
                <a:cs typeface="Calibri"/>
              </a:rPr>
              <a:t>Explore ctcLink and see where to find all the different information (see list of key pages in take home resources).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5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Lisa</a:t>
            </a:r>
            <a:endParaRPr lang="en-US"/>
          </a:p>
          <a:p>
            <a:r>
              <a:rPr lang="en-US">
                <a:cs typeface="Calibri"/>
              </a:rPr>
              <a:t>Some of the biggest issues relate to timely payment of invoices and difficulties viewing/confirming payments/transactions. Recommend for students to save all receipts of tuition payments (screenshots) for their own records.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Lisa: Some of the information on these slides may be ahead of where your office is right now is preparing for </a:t>
            </a:r>
            <a:r>
              <a:rPr lang="en-US" err="1"/>
              <a:t>ctcLink</a:t>
            </a:r>
            <a:r>
              <a:rPr lang="en-US"/>
              <a:t>. Don't worry – this can be a first glimpse into key ideas to address in the future. No need to take comprehensive notes at this point unless it's helpful for you – this PPT will be posted on AWISA website and Canvas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Lisa</a:t>
            </a:r>
            <a:endParaRPr lang="en-US"/>
          </a:p>
          <a:p>
            <a:r>
              <a:rPr lang="en-US">
                <a:cs typeface="Calibri"/>
              </a:rPr>
              <a:t>Best practice is to fix these name conversion errors before the students have the chance to activate their new ctcLink records.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7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0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YonHee (2-3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Gina (5-7 minutes total for slides 23-27)</a:t>
            </a:r>
            <a:endParaRPr lang="en-US"/>
          </a:p>
          <a:p>
            <a:r>
              <a:rPr lang="en-US">
                <a:cs typeface="Calibri"/>
              </a:rPr>
              <a:t>Different tuition rates are triggered in </a:t>
            </a:r>
            <a:r>
              <a:rPr lang="en-US" err="1">
                <a:cs typeface="Calibri"/>
              </a:rPr>
              <a:t>ctcLink</a:t>
            </a:r>
            <a:r>
              <a:rPr lang="en-US">
                <a:cs typeface="Calibri"/>
              </a:rPr>
              <a:t> by a combination of residency and Student Group categorization.</a:t>
            </a:r>
            <a:endParaRPr lang="en-US"/>
          </a:p>
          <a:p>
            <a:r>
              <a:rPr lang="en-US">
                <a:cs typeface="Calibri"/>
              </a:rPr>
              <a:t>Student Groups can be used to run queries and pull data just about international students. It is one of the most useful ways to access and filter data from </a:t>
            </a:r>
            <a:r>
              <a:rPr lang="en-US" err="1">
                <a:cs typeface="Calibri"/>
              </a:rPr>
              <a:t>ctcLink</a:t>
            </a:r>
            <a:r>
              <a:rPr lang="en-US">
                <a:cs typeface="Calibri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6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Gina</a:t>
            </a:r>
          </a:p>
          <a:p>
            <a:r>
              <a:rPr lang="en-US">
                <a:cs typeface="Calibri"/>
              </a:rPr>
              <a:t>The SINT group gets added automatically on a student record after their visa information is entered in ctcLink.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2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Gina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Gina</a:t>
            </a:r>
          </a:p>
          <a:p>
            <a:r>
              <a:rPr lang="en-US">
                <a:cs typeface="Calibri"/>
              </a:rPr>
              <a:t>You can run a query of all students with a specific kind of Service Indicator.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6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16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Csendi (3 minutes slides 28-30)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9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Csendi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5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Csendi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1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20 minutes at least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9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Csendi (wrap up, 5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28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Csendi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32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Csendi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Marie (for breakout room)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Register students</a:t>
            </a:r>
          </a:p>
          <a:p>
            <a:r>
              <a:rPr lang="en-US"/>
              <a:t>Print out student bills &amp; records of student payments</a:t>
            </a:r>
            <a:endParaRPr lang="en-US">
              <a:cs typeface="Calibri"/>
            </a:endParaRPr>
          </a:p>
          <a:p>
            <a:r>
              <a:rPr lang="en-US"/>
              <a:t>Print out your budget and any financial reports</a:t>
            </a:r>
            <a:endParaRPr lang="en-US">
              <a:cs typeface="Calibri"/>
            </a:endParaRPr>
          </a:p>
          <a:p>
            <a:r>
              <a:rPr lang="en-US"/>
              <a:t>Pay agents / vendors ahead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01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other departments do you work with? Make sure you get a voice when decisions are being made about:</a:t>
            </a:r>
          </a:p>
          <a:p>
            <a:r>
              <a:rPr lang="en-US">
                <a:cs typeface="Calibri"/>
              </a:rPr>
              <a:t>-Registration (processing apps)</a:t>
            </a:r>
          </a:p>
          <a:p>
            <a:r>
              <a:rPr lang="en-US">
                <a:cs typeface="Calibri"/>
              </a:rPr>
              <a:t>-Payroll (hiring int'l students)</a:t>
            </a:r>
          </a:p>
          <a:p>
            <a:r>
              <a:rPr lang="en-US">
                <a:cs typeface="Calibri"/>
              </a:rPr>
              <a:t>-Instruction (paying Intensive English / other faculty)</a:t>
            </a:r>
          </a:p>
          <a:p>
            <a:r>
              <a:rPr lang="en-US">
                <a:cs typeface="Calibri"/>
              </a:rPr>
              <a:t>-Cashiering &amp; billing (application fees, insurance fees)</a:t>
            </a:r>
          </a:p>
          <a:p>
            <a:r>
              <a:rPr lang="en-US">
                <a:cs typeface="Calibri"/>
              </a:rPr>
              <a:t>-Housing (housing fees)</a:t>
            </a:r>
          </a:p>
          <a:p>
            <a:r>
              <a:rPr lang="en-US">
                <a:cs typeface="Calibri"/>
              </a:rPr>
              <a:t>-Financial aid (scholarship / foundation awards to international students)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When &amp; how are charges put on accounts?</a:t>
            </a:r>
          </a:p>
          <a:p>
            <a:r>
              <a:rPr lang="en-US">
                <a:cs typeface="Calibri"/>
              </a:rPr>
              <a:t>-housing</a:t>
            </a:r>
          </a:p>
          <a:p>
            <a:r>
              <a:rPr lang="en-US">
                <a:cs typeface="Calibri"/>
              </a:rPr>
              <a:t>-insurance</a:t>
            </a:r>
          </a:p>
          <a:p>
            <a:r>
              <a:rPr lang="en-US">
                <a:cs typeface="Calibri"/>
              </a:rPr>
              <a:t>-tuition</a:t>
            </a:r>
          </a:p>
          <a:p>
            <a:r>
              <a:rPr lang="en-US">
                <a:cs typeface="Calibri"/>
              </a:rPr>
              <a:t>-app fees</a:t>
            </a:r>
          </a:p>
          <a:p>
            <a:r>
              <a:rPr lang="en-US">
                <a:cs typeface="Calibri"/>
              </a:rPr>
              <a:t>-"international fees"</a:t>
            </a:r>
          </a:p>
          <a:p>
            <a:r>
              <a:rPr lang="en-US">
                <a:cs typeface="Calibri"/>
              </a:rPr>
              <a:t>What is your admission workflow?</a:t>
            </a:r>
          </a:p>
          <a:p>
            <a:r>
              <a:rPr lang="en-US">
                <a:cs typeface="Calibri"/>
              </a:rPr>
              <a:t>-at what point do you enter applications into the system?</a:t>
            </a:r>
          </a:p>
          <a:p>
            <a:r>
              <a:rPr lang="en-US">
                <a:cs typeface="Calibri"/>
              </a:rPr>
              <a:t>---what triggers that?</a:t>
            </a:r>
          </a:p>
          <a:p>
            <a:r>
              <a:rPr lang="en-US">
                <a:cs typeface="Calibri"/>
              </a:rPr>
              <a:t>---who enters the information?</a:t>
            </a:r>
          </a:p>
          <a:p>
            <a:r>
              <a:rPr lang="en-US">
                <a:cs typeface="Calibri"/>
              </a:rPr>
              <a:t>---Do you have any automated processes currently? (TOEFL/IELTS scores auto-uploads? 3rd party software?)</a:t>
            </a:r>
          </a:p>
          <a:p>
            <a:r>
              <a:rPr lang="en-US">
                <a:cs typeface="Calibri"/>
              </a:rPr>
              <a:t>How and when do new and continuing students pay their bills?</a:t>
            </a:r>
          </a:p>
          <a:p>
            <a:r>
              <a:rPr lang="en-US">
                <a:cs typeface="Calibri"/>
              </a:rPr>
              <a:t>How and when are students awarded scholarships?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9E0B-5984-470B-A042-BBA85F21DE2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3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0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83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6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9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2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8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7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hyperlink" Target="http://CAhttps:/lcc.instructure.com/courses/202158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yonhee.fisher@edmonds.edu" TargetMode="External"/><Relationship Id="rId3" Type="http://schemas.openxmlformats.org/officeDocument/2006/relationships/hyperlink" Target="mailto:chopp@clark.edu" TargetMode="External"/><Relationship Id="rId7" Type="http://schemas.openxmlformats.org/officeDocument/2006/relationships/hyperlink" Target="mailto:mboisvert@lcc.ctc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curley@lcc.ctc.edu" TargetMode="External"/><Relationship Id="rId5" Type="http://schemas.openxmlformats.org/officeDocument/2006/relationships/hyperlink" Target="mailto:llyman@cascadia.edu" TargetMode="External"/><Relationship Id="rId10" Type="http://schemas.openxmlformats.org/officeDocument/2006/relationships/image" Target="../media/image42.svg"/><Relationship Id="rId4" Type="http://schemas.openxmlformats.org/officeDocument/2006/relationships/hyperlink" Target="mailto:Gina.Panattoni@seattlecolleges.edu" TargetMode="External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565" y="1470211"/>
            <a:ext cx="9161206" cy="1853382"/>
          </a:xfrm>
        </p:spPr>
        <p:txBody>
          <a:bodyPr>
            <a:normAutofit fontScale="90000"/>
          </a:bodyPr>
          <a:lstStyle/>
          <a:p>
            <a:r>
              <a:rPr lang="en-US" sz="5400" err="1"/>
              <a:t>CtcLink</a:t>
            </a:r>
            <a:r>
              <a:rPr lang="en-US" sz="5400"/>
              <a:t> Deployment Groups 5 &amp; 6: </a:t>
            </a:r>
            <a:br>
              <a:rPr lang="en-US" sz="5400"/>
            </a:br>
            <a:r>
              <a:rPr lang="en-US" sz="5400"/>
              <a:t>Duck and Cover!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909803"/>
            <a:ext cx="6400800" cy="2881397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B6917-F3A1-462C-B001-45AC247C4345}"/>
              </a:ext>
            </a:extLst>
          </p:cNvPr>
          <p:cNvSpPr txBox="1"/>
          <p:nvPr/>
        </p:nvSpPr>
        <p:spPr>
          <a:xfrm>
            <a:off x="1106129" y="5334000"/>
            <a:ext cx="55601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(and we promise you're going to survive!)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D46C-FCC3-4EBA-96E6-741280197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735" y="427891"/>
            <a:ext cx="8001000" cy="716904"/>
          </a:xfrm>
        </p:spPr>
        <p:txBody>
          <a:bodyPr>
            <a:normAutofit fontScale="90000"/>
          </a:bodyPr>
          <a:lstStyle/>
          <a:p>
            <a:r>
              <a:rPr lang="en-US"/>
              <a:t>GET A SEAT AT THE TABLE</a:t>
            </a:r>
          </a:p>
        </p:txBody>
      </p:sp>
      <p:pic>
        <p:nvPicPr>
          <p:cNvPr id="4" name="Picture 4" descr="A picture containing furniture, table, sitting, looking&#10;&#10;Description automatically generated">
            <a:extLst>
              <a:ext uri="{FF2B5EF4-FFF2-40B4-BE49-F238E27FC236}">
                <a16:creationId xmlns:a16="http://schemas.microsoft.com/office/drawing/2014/main" id="{FDFA4A14-135B-4A2D-B94B-43D0EBCC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07" y="1711570"/>
            <a:ext cx="8440615" cy="42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1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D46C-FCC3-4EBA-96E6-741280197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504" y="615460"/>
            <a:ext cx="8001000" cy="716904"/>
          </a:xfrm>
        </p:spPr>
        <p:txBody>
          <a:bodyPr>
            <a:normAutofit fontScale="90000"/>
          </a:bodyPr>
          <a:lstStyle/>
          <a:p>
            <a:r>
              <a:rPr lang="en-US"/>
              <a:t>Map out your processes</a:t>
            </a:r>
          </a:p>
        </p:txBody>
      </p:sp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1574F865-EE6B-4607-B9ED-416D2D67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46" y="1640545"/>
            <a:ext cx="8604738" cy="43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D46C-FCC3-4EBA-96E6-741280197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981" y="545122"/>
            <a:ext cx="8001000" cy="716904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Define rolls</a:t>
            </a:r>
          </a:p>
        </p:txBody>
      </p:sp>
      <p:pic>
        <p:nvPicPr>
          <p:cNvPr id="6" name="Picture 6" descr="A picture containing sitting, food, table, plate&#10;&#10;Description automatically generated">
            <a:extLst>
              <a:ext uri="{FF2B5EF4-FFF2-40B4-BE49-F238E27FC236}">
                <a16:creationId xmlns:a16="http://schemas.microsoft.com/office/drawing/2014/main" id="{30792B46-6021-4146-AC92-D4DE81EF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54" y="1553308"/>
            <a:ext cx="4314093" cy="43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D46C-FCC3-4EBA-96E6-741280197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141" y="128562"/>
            <a:ext cx="8001000" cy="716904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MANAGE Expectations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A3CC099-8C29-4E38-AFA0-E40BEDBC7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1718511"/>
            <a:ext cx="4628147" cy="34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7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6F269C0-E938-4ACE-9291-680DA455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F8350-C5FF-40A9-B111-3A5572AB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Post Go-Live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8FC5-EC66-4A4C-9148-9152DE82B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3843868"/>
            <a:ext cx="4264026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rgbClr val="0F496F"/>
                </a:solidFill>
              </a:rPr>
              <a:t>Tips &amp; Lessons Learned</a:t>
            </a:r>
          </a:p>
        </p:txBody>
      </p:sp>
      <p:sp useBgFill="1">
        <p:nvSpPr>
          <p:cNvPr id="61" name="Snip Diagonal Corner Rectangle 6">
            <a:extLst>
              <a:ext uri="{FF2B5EF4-FFF2-40B4-BE49-F238E27FC236}">
                <a16:creationId xmlns:a16="http://schemas.microsoft.com/office/drawing/2014/main" id="{353910D8-86D8-4812-AACB-F5860956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Lightbulb">
            <a:extLst>
              <a:ext uri="{FF2B5EF4-FFF2-40B4-BE49-F238E27FC236}">
                <a16:creationId xmlns:a16="http://schemas.microsoft.com/office/drawing/2014/main" id="{C141A410-38F1-44D8-A6AF-8D7C4A873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0DDB13E-0746-49BA-B832-3DBEF6AB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75ABE57-032A-4BDB-8DA5-921E3A26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CBD4F3-E4C6-4345-B5B9-225E609D3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D7E20A-1B41-40E2-9927-FD6E3E09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2C5E4E-9C9A-4C8F-A06F-0C25A124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4382779-711D-4169-BCDC-A353BB9E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63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2735-C00A-4CAA-B677-98D20163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/>
              <a:t>Important Tasks post go-live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56ECF2-81FB-4F19-A2E9-2664C69EC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4074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76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E49F0-27D5-4A74-BFE9-8C5BE303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2711573" cy="4892040"/>
          </a:xfrm>
        </p:spPr>
        <p:txBody>
          <a:bodyPr>
            <a:normAutofit/>
          </a:bodyPr>
          <a:lstStyle/>
          <a:p>
            <a:pPr algn="r"/>
            <a:r>
              <a:rPr lang="en-US"/>
              <a:t>Testing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1914-D334-4A74-9BB1-5B8A66E8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415260" cy="5282809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Test out and adapt your earlier plans about different processes.</a:t>
            </a:r>
            <a:endParaRPr lang="en-US" sz="2400">
              <a:solidFill>
                <a:schemeClr val="tx1"/>
              </a:solidFill>
            </a:endParaRP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Communicate with other offices to troubleshoot pain points.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Have all international program staff test out their daily/monthly/quarterly tasks in </a:t>
            </a:r>
            <a:r>
              <a:rPr lang="en-US" sz="2400" err="1">
                <a:solidFill>
                  <a:schemeClr val="tx1"/>
                </a:solidFill>
              </a:rPr>
              <a:t>ctcLink</a:t>
            </a:r>
            <a:r>
              <a:rPr lang="en-US" sz="2400">
                <a:solidFill>
                  <a:schemeClr val="tx1"/>
                </a:solidFill>
              </a:rPr>
              <a:t> and see what issues come up.</a:t>
            </a:r>
          </a:p>
        </p:txBody>
      </p:sp>
    </p:spTree>
    <p:extLst>
      <p:ext uri="{BB962C8B-B14F-4D97-AF65-F5344CB8AC3E}">
        <p14:creationId xmlns:p14="http://schemas.microsoft.com/office/powerpoint/2010/main" val="215026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6E8A-EDB5-468E-8825-56DA0DE8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/>
              <a:t>Training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BD1C60B2-3458-435E-9F1C-714B2DF2A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240" y="924676"/>
            <a:ext cx="3185108" cy="318510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F38FA-46F5-476D-AB64-41DA7CA0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733647"/>
            <a:ext cx="6827590" cy="473842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400">
                <a:solidFill>
                  <a:schemeClr val="tx1"/>
                </a:solidFill>
              </a:rPr>
              <a:t>A lot of initial difficulties in </a:t>
            </a:r>
            <a:r>
              <a:rPr lang="en-US" sz="2400" err="1">
                <a:solidFill>
                  <a:schemeClr val="tx1"/>
                </a:solidFill>
              </a:rPr>
              <a:t>ctcLink</a:t>
            </a:r>
            <a:r>
              <a:rPr lang="en-US" sz="2400">
                <a:solidFill>
                  <a:schemeClr val="tx1"/>
                </a:solidFill>
              </a:rPr>
              <a:t> come from the newness of </a:t>
            </a:r>
            <a:r>
              <a:rPr lang="en-US" sz="2400" err="1">
                <a:solidFill>
                  <a:schemeClr val="tx1"/>
                </a:solidFill>
              </a:rPr>
              <a:t>ctcLink</a:t>
            </a:r>
            <a:r>
              <a:rPr lang="en-US" sz="2400">
                <a:solidFill>
                  <a:schemeClr val="tx1"/>
                </a:solidFill>
              </a:rPr>
              <a:t> and a lack of training. 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Advocate for </a:t>
            </a:r>
            <a:r>
              <a:rPr lang="en-US" sz="2400" u="sng">
                <a:solidFill>
                  <a:schemeClr val="tx1"/>
                </a:solidFill>
              </a:rPr>
              <a:t>all</a:t>
            </a:r>
            <a:r>
              <a:rPr lang="en-US" sz="2400">
                <a:solidFill>
                  <a:schemeClr val="tx1"/>
                </a:solidFill>
              </a:rPr>
              <a:t> college staff (including international programs) to receive proper training.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Consider having your office meet weekly post Go-Live for </a:t>
            </a:r>
            <a:r>
              <a:rPr lang="en-US" sz="2400" err="1">
                <a:solidFill>
                  <a:schemeClr val="tx1"/>
                </a:solidFill>
              </a:rPr>
              <a:t>ctcLink</a:t>
            </a:r>
            <a:r>
              <a:rPr lang="en-US" sz="2400">
                <a:solidFill>
                  <a:schemeClr val="tx1"/>
                </a:solidFill>
              </a:rPr>
              <a:t> training and troubleshooting for at least one quarter.</a:t>
            </a:r>
          </a:p>
        </p:txBody>
      </p:sp>
    </p:spTree>
    <p:extLst>
      <p:ext uri="{BB962C8B-B14F-4D97-AF65-F5344CB8AC3E}">
        <p14:creationId xmlns:p14="http://schemas.microsoft.com/office/powerpoint/2010/main" val="187831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98664-76DA-48FD-A289-FDD0A459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Setting Expectations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1820657-29F1-4DCF-B56D-73A145BB3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536327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91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8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34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39734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438656" cy="6858000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36" name="Group 40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3449715"/>
            <a:ext cx="2981858" cy="3208867"/>
            <a:chOff x="9206969" y="2963333"/>
            <a:chExt cx="2981858" cy="32088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8E833B-4B70-49AE-A9F8-47918FD6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8"/>
            <a:ext cx="6159273" cy="44958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405275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D87B-CFC0-4590-8DAE-AA35B47C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88" y="4901950"/>
            <a:ext cx="8534400" cy="1507067"/>
          </a:xfrm>
        </p:spPr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7F363-E888-4891-ACD0-C3A8EBDD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49" y="800622"/>
            <a:ext cx="9223331" cy="3985061"/>
          </a:xfrm>
        </p:spPr>
        <p:txBody>
          <a:bodyPr>
            <a:normAutofit fontScale="85000" lnSpcReduction="20000"/>
          </a:bodyPr>
          <a:lstStyle/>
          <a:p>
            <a:r>
              <a:rPr lang="en-US" b="1" err="1">
                <a:ea typeface="+mn-lt"/>
                <a:cs typeface="+mn-lt"/>
              </a:rPr>
              <a:t>Csendi</a:t>
            </a:r>
            <a:r>
              <a:rPr lang="en-US" b="1">
                <a:ea typeface="+mn-lt"/>
                <a:cs typeface="+mn-lt"/>
              </a:rPr>
              <a:t> Hopp</a:t>
            </a:r>
            <a:endParaRPr lang="en-US">
              <a:ea typeface="+mn-lt"/>
              <a:cs typeface="+mn-lt"/>
            </a:endParaRPr>
          </a:p>
          <a:p>
            <a:pPr marL="457200" lvl="1" indent="0">
              <a:buClr>
                <a:srgbClr val="FFFFFF"/>
              </a:buClr>
              <a:buNone/>
            </a:pPr>
            <a:r>
              <a:rPr lang="en-US">
                <a:ea typeface="+mn-lt"/>
                <a:cs typeface="+mn-lt"/>
              </a:rPr>
              <a:t>International Admissions Manager, Clark College</a:t>
            </a:r>
          </a:p>
          <a:p>
            <a:pPr>
              <a:buClr>
                <a:srgbClr val="FFFFFF"/>
              </a:buClr>
            </a:pPr>
            <a:r>
              <a:rPr lang="en-US" b="1">
                <a:ea typeface="+mn-lt"/>
                <a:cs typeface="+mn-lt"/>
              </a:rPr>
              <a:t>Gina Panattoni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/>
              <a:t>Administrative Assistant, International Program, Seattle Colleges</a:t>
            </a:r>
            <a:endParaRPr lang="en-US" b="1"/>
          </a:p>
          <a:p>
            <a:pPr>
              <a:buClr>
                <a:srgbClr val="FFFFFF"/>
              </a:buClr>
            </a:pPr>
            <a:r>
              <a:rPr lang="en-US" b="1">
                <a:ea typeface="+mn-lt"/>
                <a:cs typeface="+mn-lt"/>
              </a:rPr>
              <a:t>Julie Curley</a:t>
            </a:r>
            <a:endParaRPr lang="en-US">
              <a:ea typeface="+mn-lt"/>
              <a:cs typeface="+mn-lt"/>
            </a:endParaRPr>
          </a:p>
          <a:p>
            <a:pPr marL="457200" lvl="1" indent="0">
              <a:buClr>
                <a:srgbClr val="FFFFFF"/>
              </a:buClr>
              <a:buNone/>
            </a:pPr>
            <a:r>
              <a:rPr lang="en-US">
                <a:ea typeface="+mn-lt"/>
                <a:cs typeface="+mn-lt"/>
              </a:rPr>
              <a:t>International Programs Specialist, Lower Columbia College</a:t>
            </a:r>
          </a:p>
          <a:p>
            <a:pPr>
              <a:buClr>
                <a:srgbClr val="FFFFFF"/>
              </a:buClr>
            </a:pPr>
            <a:r>
              <a:rPr lang="en-US" b="1">
                <a:ea typeface="+mn-lt"/>
                <a:cs typeface="+mn-lt"/>
              </a:rPr>
              <a:t>Lisa Lyman</a:t>
            </a:r>
            <a:endParaRPr lang="en-US">
              <a:ea typeface="+mn-lt"/>
              <a:cs typeface="+mn-lt"/>
            </a:endParaRPr>
          </a:p>
          <a:p>
            <a:pPr marL="457200" lvl="1" indent="0">
              <a:buClr>
                <a:srgbClr val="FFFFFF"/>
              </a:buClr>
              <a:buNone/>
            </a:pPr>
            <a:r>
              <a:rPr lang="en-US">
                <a:ea typeface="+mn-lt"/>
                <a:cs typeface="+mn-lt"/>
              </a:rPr>
              <a:t>Assistant Director of International Programs, Cascadia College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 b="1">
                <a:ea typeface="+mn-lt"/>
                <a:cs typeface="+mn-lt"/>
              </a:rPr>
              <a:t>Marie Boisvert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>
                <a:ea typeface="+mn-lt"/>
                <a:cs typeface="+mn-lt"/>
              </a:rPr>
              <a:t>Director, International Programs, Lower Columbia College</a:t>
            </a:r>
          </a:p>
          <a:p>
            <a:r>
              <a:rPr lang="en-US" b="1" err="1"/>
              <a:t>YonHee</a:t>
            </a:r>
            <a:r>
              <a:rPr lang="en-US" b="1"/>
              <a:t> Fisher</a:t>
            </a:r>
            <a:endParaRPr lang="en-US"/>
          </a:p>
          <a:p>
            <a:pPr marL="457200" lvl="1" indent="0">
              <a:buClr>
                <a:srgbClr val="FFFFFF"/>
              </a:buClr>
              <a:buNone/>
            </a:pPr>
            <a:r>
              <a:rPr lang="en-US"/>
              <a:t>Associate Director, Fiscal and Contracts Management, Edmonds College</a:t>
            </a:r>
          </a:p>
          <a:p>
            <a:pPr>
              <a:buClr>
                <a:srgbClr val="FFFFFF"/>
              </a:buClr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562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60DA8-C731-4422-8611-E381CDB3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/>
              <a:t>International Student Names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36FD-FA68-408D-BBDB-B8FA2F73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851100" cy="5380501"/>
          </a:xfrm>
        </p:spPr>
        <p:txBody>
          <a:bodyPr>
            <a:normAutofit lnSpcReduction="10000"/>
          </a:bodyPr>
          <a:lstStyle/>
          <a:p>
            <a:pPr>
              <a:spcAft>
                <a:spcPts val="2000"/>
              </a:spcAft>
            </a:pPr>
            <a:r>
              <a:rPr lang="en-US" sz="2400">
                <a:solidFill>
                  <a:schemeClr val="tx1"/>
                </a:solidFill>
              </a:rPr>
              <a:t>Student names do not always convert correctly from SMS to ctcLink. Common causes of errors: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Hyphens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Multiple first or last names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No last name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Incorrect/weird name entry in SMS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Have a list with the correct names for all your current and incoming international students to compare with ctcLink records and fix any conversion errors.</a:t>
            </a:r>
          </a:p>
        </p:txBody>
      </p:sp>
      <p:pic>
        <p:nvPicPr>
          <p:cNvPr id="4" name="Graphic 4" descr="Employee badge">
            <a:extLst>
              <a:ext uri="{FF2B5EF4-FFF2-40B4-BE49-F238E27FC236}">
                <a16:creationId xmlns:a16="http://schemas.microsoft.com/office/drawing/2014/main" id="{DA330135-B8DB-4A5C-94D5-7DA4B6600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554" y="3644735"/>
            <a:ext cx="2497776" cy="2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21D5-92B5-4D0E-8ACB-CD3732E4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B729B08C-A8E8-4A5F-BE85-F0B9269F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0DAB2-66C2-4FB9-A4F3-E117F1D1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7822CD-C541-4174-B43B-4A5E2881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BC445-D166-4C73-9048-E9EAA313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18988-C2FA-49D2-BDF7-5C306094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BDE56-D9C2-4852-B55B-3DB8E679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5952F4-0479-49EC-8294-C078F235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96133C-6EE3-43D9-B184-09E63E97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005" y="941424"/>
            <a:ext cx="3862552" cy="3248611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Student Employee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4DCC-DE34-4B16-BC86-D352626C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91152"/>
            <a:ext cx="6261337" cy="5841370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2000"/>
              </a:spcAft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Student employees have their HR/employee record override their student record.</a:t>
            </a:r>
            <a:endParaRPr lang="en-US" sz="2400">
              <a:solidFill>
                <a:schemeClr val="tx1"/>
              </a:solidFill>
            </a:endParaRP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After conversion they usually have incomplete/missing data, including: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Visa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Country of birth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Race/ethnicity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Email address (defaults to employee address)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Get a list of all international student employees in order to fix their records after conversion/Go Live.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B5EE-9EF4-4369-BC01-659CD13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9" y="4963582"/>
            <a:ext cx="8534400" cy="1507067"/>
          </a:xfrm>
        </p:spPr>
        <p:txBody>
          <a:bodyPr/>
          <a:lstStyle/>
          <a:p>
            <a:r>
              <a:rPr lang="en-US"/>
              <a:t>Tuition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5FDE-7992-4EDE-842B-66CA966B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683336" cy="361526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0"/>
              </a:spcAft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Tuition calculation in 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ctcLink</a:t>
            </a: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 is complicated!</a:t>
            </a:r>
            <a:endParaRPr lang="en-US" sz="2400">
              <a:solidFill>
                <a:schemeClr val="tx1"/>
              </a:solidFill>
            </a:endParaRP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Things like missing residency data, wrong Student Group, or incorrect course fee setup can cause the tuition calculation for international students to go haywire.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Pay close attention the first few quarters to make sure that the tuition “looks right” for different categories of students and different exception scenarios.</a:t>
            </a:r>
          </a:p>
        </p:txBody>
      </p:sp>
      <p:pic>
        <p:nvPicPr>
          <p:cNvPr id="6" name="Graphic 6" descr="Money">
            <a:extLst>
              <a:ext uri="{FF2B5EF4-FFF2-40B4-BE49-F238E27FC236}">
                <a16:creationId xmlns:a16="http://schemas.microsoft.com/office/drawing/2014/main" id="{6269D4E8-ACC6-48AB-B663-C31F60896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0125" y="-194953"/>
            <a:ext cx="3685308" cy="3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4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4C5530E-85F5-4469-A5C9-54B113C11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D608C-C58B-4F25-982D-1B40284B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654099" cy="3532989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Student Groups</a:t>
            </a:r>
          </a:p>
        </p:txBody>
      </p:sp>
      <p:sp useBgFill="1">
        <p:nvSpPr>
          <p:cNvPr id="7" name="Snip Diagonal Corner Rectangle 21">
            <a:extLst>
              <a:ext uri="{FF2B5EF4-FFF2-40B4-BE49-F238E27FC236}">
                <a16:creationId xmlns:a16="http://schemas.microsoft.com/office/drawing/2014/main" id="{A9CEB52D-0D40-45E3-94F9-CDB2083A9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7EB202-DE79-4E39-BCF0-D9855DA1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F8FC51-F3B0-4D84-A367-A1470716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3C3EDB-3DD5-4F8C-84C2-B598DB12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DD3267-7A88-4810-94C1-0176A11D9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F7E30E-9755-4BB4-B799-15752AE27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A74F5-C569-4A54-9AA8-8F85E9E7E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90A0ED7-65C9-41F4-A1F7-850EDB63E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443389"/>
              </p:ext>
            </p:extLst>
          </p:nvPr>
        </p:nvGraphicFramePr>
        <p:xfrm>
          <a:off x="1098550" y="1096963"/>
          <a:ext cx="5643563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78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C90E-6701-4E36-A7FD-A7EF448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5" y="4878101"/>
            <a:ext cx="8534400" cy="1507067"/>
          </a:xfrm>
        </p:spPr>
        <p:txBody>
          <a:bodyPr/>
          <a:lstStyle/>
          <a:p>
            <a:r>
              <a:rPr lang="en-US"/>
              <a:t>Student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79F2-5FFE-4AB6-9F6D-6465832E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00185"/>
            <a:ext cx="10410599" cy="493411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400">
                <a:solidFill>
                  <a:schemeClr val="tx1"/>
                </a:solidFill>
              </a:rPr>
              <a:t>SBCTC automatically assigns the </a:t>
            </a:r>
            <a:r>
              <a:rPr lang="en-US" sz="2400" b="1">
                <a:solidFill>
                  <a:schemeClr val="tx1"/>
                </a:solidFill>
              </a:rPr>
              <a:t>"SINT"</a:t>
            </a:r>
            <a:r>
              <a:rPr lang="en-US" sz="2400">
                <a:solidFill>
                  <a:schemeClr val="tx1"/>
                </a:solidFill>
              </a:rPr>
              <a:t> international student group to any student with the following visas: 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A1, A2, A3, B1, B2, C1, C2, C3, D, E1, E2, E3, F1, F2, G1, G2, G3, G4, G5, H1, H2, H3, H4, I, J1, J2, K1, K2, L1, L2, M1, M2, O1, O2, O3, Q1, R, R2, U1, U2, or U3.</a:t>
            </a:r>
            <a:endParaRPr lang="en-US" sz="2000">
              <a:solidFill>
                <a:schemeClr val="tx1"/>
              </a:solidFill>
            </a:endParaRP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It will be very helpful to your college to have a more narrowly-defined Student Group(s) just for F-1 students.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 </a:t>
            </a:r>
            <a:br>
              <a:rPr lang="en-US" sz="2400">
                <a:ea typeface="+mn-lt"/>
                <a:cs typeface="+mn-lt"/>
              </a:rPr>
            </a:br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426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C90E-6701-4E36-A7FD-A7EF448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5" y="4878101"/>
            <a:ext cx="8534400" cy="1507067"/>
          </a:xfrm>
        </p:spPr>
        <p:txBody>
          <a:bodyPr/>
          <a:lstStyle/>
          <a:p>
            <a:r>
              <a:rPr lang="en-US"/>
              <a:t>Student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79F2-5FFE-4AB6-9F6D-6465832E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0" y="445032"/>
            <a:ext cx="9609015" cy="3493747"/>
          </a:xfrm>
        </p:spPr>
        <p:txBody>
          <a:bodyPr>
            <a:normAutofit lnSpcReduction="10000"/>
          </a:bodyPr>
          <a:lstStyle/>
          <a:p>
            <a:pPr>
              <a:spcAft>
                <a:spcPts val="15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Consider having different groups for different subsets of students. For example:</a:t>
            </a:r>
            <a:endParaRPr lang="en-US" sz="2400"/>
          </a:p>
          <a:p>
            <a:pPr lvl="1">
              <a:spcAft>
                <a:spcPts val="15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English language program students</a:t>
            </a:r>
          </a:p>
          <a:p>
            <a:pPr lvl="1">
              <a:spcAft>
                <a:spcPts val="15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College level students</a:t>
            </a:r>
          </a:p>
          <a:p>
            <a:pPr lvl="1">
              <a:spcAft>
                <a:spcPts val="15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Students in on-campus housing</a:t>
            </a:r>
          </a:p>
          <a:p>
            <a:pPr lvl="1">
              <a:spcAft>
                <a:spcPts val="15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Any special contract/exchange groups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 </a:t>
            </a:r>
            <a:br>
              <a:rPr lang="en-US" sz="2000">
                <a:ea typeface="+mn-lt"/>
                <a:cs typeface="+mn-lt"/>
              </a:rPr>
            </a:br>
            <a:endParaRPr lang="en-US" sz="2000">
              <a:ea typeface="+mn-lt"/>
              <a:cs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09D093-E8AE-49CD-B2EE-C505466FC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07236"/>
              </p:ext>
            </p:extLst>
          </p:nvPr>
        </p:nvGraphicFramePr>
        <p:xfrm>
          <a:off x="6009291" y="1210641"/>
          <a:ext cx="5943600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89038073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3088350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68584202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689081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Student Group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Description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Other Notes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How assigned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21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SINT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“International Students”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Whole list of visa types, assigned/defined by SBCTC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All schools, assigned automatically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017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RINT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Institutional international student group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F1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Assigned by individual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211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HOUS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International students in campus housing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Century Gothic"/>
                        </a:rPr>
                        <a:t>Assigned by individual school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38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IESL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English program students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Not using yet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Century Gothic"/>
                        </a:rPr>
                        <a:t>Assigned by individual school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17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RELP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English Language Program students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Levels 1-5, bridge level 6 gets re-coded as SINC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Century Gothic"/>
                        </a:rPr>
                        <a:t>Assigned by individual school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88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SINC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College-level international students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Century Gothic"/>
                        </a:rPr>
                        <a:t>Assigned by individual school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2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RTRJ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Japanese exchange program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Century Gothic"/>
                        </a:rPr>
                        <a:t>Assigned by individual school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8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>
                          <a:effectLst/>
                        </a:rPr>
                        <a:t>RABR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>
                          <a:effectLst/>
                        </a:rPr>
                        <a:t>Study abroad students &amp; alums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Century Gothic"/>
                        </a:rPr>
                        <a:t>Assigned by individual school</a:t>
                      </a:r>
                      <a:endParaRPr lang="en-US" sz="11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9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154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8D887-7B82-49DF-8AD5-47694265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/>
              <a:t>Service indicators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BDAB-8E7D-413F-83F5-2FAC21D7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5268091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400">
                <a:solidFill>
                  <a:schemeClr val="tx1"/>
                </a:solidFill>
              </a:rPr>
              <a:t>Service Indicators are flags or holds on student accounts (like Unusual Action codes in SMS).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Universal vs. College-specific.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Can mass assign and remove.</a:t>
            </a:r>
          </a:p>
          <a:p>
            <a:pPr>
              <a:spcAft>
                <a:spcPts val="2000"/>
              </a:spcAft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Effective dates means you can control when the S.I. starts and expires.</a:t>
            </a:r>
          </a:p>
          <a:p>
            <a:pPr lvl="1">
              <a:spcAft>
                <a:spcPts val="2000"/>
              </a:spcAft>
              <a:buClr>
                <a:srgbClr val="FFFFFF"/>
              </a:buClr>
            </a:pPr>
            <a:r>
              <a:rPr lang="en-US" sz="2000">
                <a:solidFill>
                  <a:schemeClr val="tx1"/>
                </a:solidFill>
              </a:rPr>
              <a:t>Make sure to release (remove) the Service Indicators once they've expired. This keeps the records cleaned up and easy to review.</a:t>
            </a:r>
          </a:p>
        </p:txBody>
      </p:sp>
    </p:spTree>
    <p:extLst>
      <p:ext uri="{BB962C8B-B14F-4D97-AF65-F5344CB8AC3E}">
        <p14:creationId xmlns:p14="http://schemas.microsoft.com/office/powerpoint/2010/main" val="1436172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D104-74EB-4A76-ADE6-3E1349E3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687" y="374073"/>
            <a:ext cx="4367645" cy="416560"/>
          </a:xfrm>
        </p:spPr>
        <p:txBody>
          <a:bodyPr>
            <a:noAutofit/>
          </a:bodyPr>
          <a:lstStyle/>
          <a:p>
            <a:r>
              <a:rPr lang="en-US" sz="3200"/>
              <a:t>service indicators</a:t>
            </a: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3B0D7B-31C1-4E2E-A52C-5D3145429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0806" y="1392006"/>
            <a:ext cx="5943601" cy="52989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7C1F9-B2AC-41DA-BE7E-28FF01BD4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5129" y="6188940"/>
            <a:ext cx="4785360" cy="668867"/>
          </a:xfrm>
        </p:spPr>
        <p:txBody>
          <a:bodyPr/>
          <a:lstStyle/>
          <a:p>
            <a:pPr marL="285750" indent="-285750">
              <a:buFont typeface="Arial" panose="05040102010807070707" pitchFamily="18" charset="2"/>
              <a:buChar char="•"/>
            </a:pPr>
            <a:r>
              <a:rPr lang="en-US">
                <a:solidFill>
                  <a:srgbClr val="FFFFFF"/>
                </a:solidFill>
              </a:rPr>
              <a:t>S.I.s are either "positive" or "negative".</a:t>
            </a:r>
          </a:p>
          <a:p>
            <a:pPr marL="285750" indent="-285750">
              <a:buClr>
                <a:srgbClr val="FFFFFF"/>
              </a:buClr>
              <a:buFont typeface="Arial" panose="05040102010807070707" pitchFamily="18" charset="2"/>
              <a:buChar char="•"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EAD0CF23-995F-436A-91C4-27D5E69F3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25900"/>
              </p:ext>
            </p:extLst>
          </p:nvPr>
        </p:nvGraphicFramePr>
        <p:xfrm>
          <a:off x="346018" y="365760"/>
          <a:ext cx="519463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39">
                  <a:extLst>
                    <a:ext uri="{9D8B030D-6E8A-4147-A177-3AD203B41FA5}">
                      <a16:colId xmlns:a16="http://schemas.microsoft.com/office/drawing/2014/main" val="3901306306"/>
                    </a:ext>
                  </a:extLst>
                </a:gridCol>
                <a:gridCol w="2138795">
                  <a:extLst>
                    <a:ext uri="{9D8B030D-6E8A-4147-A177-3AD203B41FA5}">
                      <a16:colId xmlns:a16="http://schemas.microsoft.com/office/drawing/2014/main" val="3522334021"/>
                    </a:ext>
                  </a:extLst>
                </a:gridCol>
                <a:gridCol w="1350000">
                  <a:extLst>
                    <a:ext uri="{9D8B030D-6E8A-4147-A177-3AD203B41FA5}">
                      <a16:colId xmlns:a16="http://schemas.microsoft.com/office/drawing/2014/main" val="1559370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Description/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Sample S.I.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1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Prevent enrollment cancellation (positive)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Give student more time to pay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B07, R05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39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Registration block (negative)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Prevent student from making changes to class schedule (e.g. to keep full-time enrolled, until they meet with an advisor)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G02, G03, R02, R03, R06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7905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International student flag (positive)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Designation that student is international, with description of main F1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871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FA1845-FEDC-499D-8FA2-413639D88A09}"/>
              </a:ext>
            </a:extLst>
          </p:cNvPr>
          <p:cNvSpPr txBox="1"/>
          <p:nvPr/>
        </p:nvSpPr>
        <p:spPr>
          <a:xfrm>
            <a:off x="8023513" y="5572990"/>
            <a:ext cx="673677" cy="184666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48338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6F269C0-E938-4ACE-9291-680DA455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3ED38-8F65-42F4-86A5-F5187154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Ongoing Issues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8A959-8764-4D10-9222-8D73E603B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8681" y="3852527"/>
            <a:ext cx="5588866" cy="231808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b="1">
              <a:solidFill>
                <a:srgbClr val="0F496F"/>
              </a:solidFill>
            </a:endParaRPr>
          </a:p>
          <a:p>
            <a:pPr marL="342900" indent="-342900">
              <a:buFont typeface="Courier New" panose="05040102010807070707" pitchFamily="18" charset="2"/>
              <a:buChar char="o"/>
            </a:pPr>
            <a:endParaRPr lang="en-US" sz="1600" b="1">
              <a:solidFill>
                <a:srgbClr val="0F496F"/>
              </a:solidFill>
            </a:endParaRPr>
          </a:p>
          <a:p>
            <a:pPr marL="342900" indent="-342900">
              <a:buClr>
                <a:srgbClr val="000000"/>
              </a:buClr>
              <a:buFont typeface="Courier New" panose="05040102010807070707" pitchFamily="18" charset="2"/>
              <a:buChar char="o"/>
            </a:pPr>
            <a:endParaRPr lang="en-US" sz="1600" b="1">
              <a:solidFill>
                <a:srgbClr val="0F496F"/>
              </a:solidFill>
            </a:endParaRP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353910D8-86D8-4812-AACB-F5860956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rtbeat">
            <a:extLst>
              <a:ext uri="{FF2B5EF4-FFF2-40B4-BE49-F238E27FC236}">
                <a16:creationId xmlns:a16="http://schemas.microsoft.com/office/drawing/2014/main" id="{DF374522-A304-4452-B2E1-4F40D6986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DDB13E-0746-49BA-B832-3DBEF6AB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5ABE57-032A-4BDB-8DA5-921E3A26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CBD4F3-E4C6-4345-B5B9-225E609D3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D7E20A-1B41-40E2-9927-FD6E3E09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2C5E4E-9C9A-4C8F-A06F-0C25A124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382779-711D-4169-BCDC-A353BB9E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72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7D045748-4700-4C35-BDDB-CC83A1D6D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7464" y="325966"/>
            <a:ext cx="4569564" cy="304376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7A64F-C323-481C-B702-ABD39ACAC318}"/>
              </a:ext>
            </a:extLst>
          </p:cNvPr>
          <p:cNvSpPr txBox="1"/>
          <p:nvPr/>
        </p:nvSpPr>
        <p:spPr>
          <a:xfrm>
            <a:off x="986954" y="1118508"/>
            <a:ext cx="5410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cap="all"/>
              <a:t>Ongoing Issues</a:t>
            </a:r>
            <a:endParaRPr lang="en-US"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08A45-2D75-4C28-9413-1290DBF3A8AF}"/>
              </a:ext>
            </a:extLst>
          </p:cNvPr>
          <p:cNvSpPr txBox="1"/>
          <p:nvPr/>
        </p:nvSpPr>
        <p:spPr>
          <a:xfrm>
            <a:off x="940780" y="2166430"/>
            <a:ext cx="7295407" cy="37855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70000"/>
              </a:lnSpc>
              <a:buFont typeface="Arial"/>
              <a:buChar char="•"/>
            </a:pPr>
            <a:r>
              <a:rPr lang="en-US" sz="2000"/>
              <a:t>Lack of </a:t>
            </a:r>
            <a:r>
              <a:rPr lang="en-US" sz="2400"/>
              <a:t>support</a:t>
            </a:r>
            <a:r>
              <a:rPr lang="en-US" sz="2000"/>
              <a:t> (SBCTC/institutional)</a:t>
            </a:r>
            <a:endParaRPr lang="en-US"/>
          </a:p>
          <a:p>
            <a:pPr marL="285750" indent="-285750">
              <a:lnSpc>
                <a:spcPct val="170000"/>
              </a:lnSpc>
              <a:buFont typeface="Arial"/>
              <a:buChar char="•"/>
            </a:pPr>
            <a:r>
              <a:rPr lang="en-US" sz="2000"/>
              <a:t>Access roles (knowing who needs what access)</a:t>
            </a:r>
          </a:p>
          <a:p>
            <a:pPr marL="285750" indent="-285750">
              <a:lnSpc>
                <a:spcPct val="170000"/>
              </a:lnSpc>
              <a:buFont typeface="Arial"/>
              <a:buChar char="•"/>
            </a:pPr>
            <a:r>
              <a:rPr lang="en-US" sz="2000"/>
              <a:t>Slower business processing</a:t>
            </a:r>
          </a:p>
          <a:p>
            <a:pPr marL="285750" indent="-285750">
              <a:lnSpc>
                <a:spcPct val="170000"/>
              </a:lnSpc>
              <a:buFont typeface="Arial"/>
              <a:buChar char="•"/>
            </a:pPr>
            <a:r>
              <a:rPr lang="en-US" sz="2000"/>
              <a:t>Finance is hard!</a:t>
            </a:r>
          </a:p>
          <a:p>
            <a:pPr marL="285750" indent="-285750">
              <a:lnSpc>
                <a:spcPct val="170000"/>
              </a:lnSpc>
              <a:buFont typeface="Arial"/>
              <a:buChar char="•"/>
            </a:pPr>
            <a:r>
              <a:rPr lang="en-US" sz="2000"/>
              <a:t>IT ticketing system</a:t>
            </a:r>
          </a:p>
          <a:p>
            <a:pPr marL="285750" indent="-285750">
              <a:lnSpc>
                <a:spcPct val="170000"/>
              </a:lnSpc>
              <a:buFont typeface="Arial"/>
              <a:buChar char="•"/>
            </a:pPr>
            <a:r>
              <a:rPr lang="en-US" sz="2000"/>
              <a:t>Active Stacks/Term Activating returning graduates</a:t>
            </a:r>
          </a:p>
          <a:p>
            <a:pPr marL="285750" indent="-285750">
              <a:lnSpc>
                <a:spcPct val="170000"/>
              </a:lnSpc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Keep International Programs at the table</a:t>
            </a:r>
            <a:r>
              <a:rPr lang="en-US" sz="2000"/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144720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6F269C0-E938-4ACE-9291-680DA455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8A009-C47D-4E71-9781-22D7087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Key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4CD4-003B-4131-8046-95653C08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3843868"/>
            <a:ext cx="4264026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>
              <a:solidFill>
                <a:srgbClr val="0F496F"/>
              </a:solidFill>
            </a:endParaRP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353910D8-86D8-4812-AACB-F5860956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ey">
            <a:extLst>
              <a:ext uri="{FF2B5EF4-FFF2-40B4-BE49-F238E27FC236}">
                <a16:creationId xmlns:a16="http://schemas.microsoft.com/office/drawing/2014/main" id="{A94B0D80-F7DC-41AE-B9D8-4CD044376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DDB13E-0746-49BA-B832-3DBEF6AB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5ABE57-032A-4BDB-8DA5-921E3A26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CBD4F3-E4C6-4345-B5B9-225E609D3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D7E20A-1B41-40E2-9927-FD6E3E09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2C5E4E-9C9A-4C8F-A06F-0C25A124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382779-711D-4169-BCDC-A353BB9E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96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A9DDD-C6D9-46EE-BE2B-2EA22099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en-US"/>
              <a:t>On the Horizon???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77498-5BD7-478F-9870-896E47D08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47" r="32417" b="-3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80320-613E-4463-AB0C-CFBB7D3F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7556305" cy="36152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</a:rPr>
              <a:t>International admissions application in </a:t>
            </a:r>
            <a:r>
              <a:rPr lang="en-US" sz="2400" err="1">
                <a:solidFill>
                  <a:schemeClr val="tx1"/>
                </a:solidFill>
              </a:rPr>
              <a:t>ctcLink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SEVIS functionality in </a:t>
            </a:r>
            <a:r>
              <a:rPr lang="en-US" sz="2400" err="1">
                <a:solidFill>
                  <a:schemeClr val="tx1"/>
                </a:solidFill>
              </a:rPr>
              <a:t>ctcLink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Guided Pathways</a:t>
            </a:r>
          </a:p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"3 Cs" - communication tools in </a:t>
            </a:r>
            <a:r>
              <a:rPr lang="en-US" sz="2400" err="1">
                <a:solidFill>
                  <a:schemeClr val="tx1"/>
                </a:solidFill>
              </a:rPr>
              <a:t>ctcLink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en-US" sz="2400">
                <a:solidFill>
                  <a:schemeClr val="tx1"/>
                </a:solidFill>
              </a:rPr>
              <a:t>Ongoing training and learning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6688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F2A5-88B0-4570-ADE3-621865D9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Breakout 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2404-321B-4F23-8594-2EDADE8C2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Deployment Group 5</a:t>
            </a:r>
          </a:p>
          <a:p>
            <a:r>
              <a:rPr lang="en-US"/>
              <a:t>Deployment Group 6</a:t>
            </a:r>
          </a:p>
          <a:p>
            <a:r>
              <a:rPr lang="en-US"/>
              <a:t>Any specialty topic group (Finance???)</a:t>
            </a:r>
          </a:p>
        </p:txBody>
      </p:sp>
    </p:spTree>
    <p:extLst>
      <p:ext uri="{BB962C8B-B14F-4D97-AF65-F5344CB8AC3E}">
        <p14:creationId xmlns:p14="http://schemas.microsoft.com/office/powerpoint/2010/main" val="2701994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935BC7-5E14-4A1A-B1CA-F549D356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1" y="1771826"/>
            <a:ext cx="7903888" cy="4547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87C064-6E0C-459B-AE4B-EF82A81C6FAC}"/>
              </a:ext>
            </a:extLst>
          </p:cNvPr>
          <p:cNvSpPr txBox="1"/>
          <p:nvPr/>
        </p:nvSpPr>
        <p:spPr>
          <a:xfrm>
            <a:off x="524330" y="596900"/>
            <a:ext cx="110962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D2E46"/>
                </a:solidFill>
                <a:cs typeface="Segoe UI"/>
                <a:hlinkClick r:id="rId4"/>
              </a:rPr>
              <a:t>ctcLink</a:t>
            </a:r>
            <a:r>
              <a:rPr lang="en-US" sz="2400" b="1">
                <a:solidFill>
                  <a:srgbClr val="0D2E46"/>
                </a:solidFill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Resource:</a:t>
            </a:r>
            <a:r>
              <a:rPr lang="en-US" sz="2400">
                <a:solidFill>
                  <a:srgbClr val="0D2E46"/>
                </a:solidFill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CANVAS:</a:t>
            </a:r>
            <a:r>
              <a:rPr lang="en-US" sz="2400" i="1">
                <a:solidFill>
                  <a:srgbClr val="0D2E46"/>
                </a:solidFill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2400">
                <a:solidFill>
                  <a:srgbClr val="0D2E46"/>
                </a:solidFill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https://lcc.instructure.com/courses/2021586</a:t>
            </a:r>
            <a:r>
              <a:rPr lang="en-US" sz="2400"/>
              <a:t> </a:t>
            </a:r>
            <a:endParaRPr lang="en-US"/>
          </a:p>
        </p:txBody>
      </p:sp>
      <p:pic>
        <p:nvPicPr>
          <p:cNvPr id="3" name="Graphic 6" descr="Two hikers helping one another up a rock">
            <a:extLst>
              <a:ext uri="{FF2B5EF4-FFF2-40B4-BE49-F238E27FC236}">
                <a16:creationId xmlns:a16="http://schemas.microsoft.com/office/drawing/2014/main" id="{E1FF6A4D-F5FF-45E5-8CD6-B68DA395B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7" r="35339" b="-1"/>
          <a:stretch/>
        </p:blipFill>
        <p:spPr>
          <a:xfrm rot="660000">
            <a:off x="7993271" y="2017310"/>
            <a:ext cx="2881312" cy="323849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06176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C75A26C6-DB65-42A4-8D33-BADC1453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3" y="466035"/>
            <a:ext cx="11312356" cy="56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58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6F269C0-E938-4ACE-9291-680DA455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00790-0EBC-4752-BCBE-8CBF888E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338" y="817069"/>
            <a:ext cx="5408613" cy="996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44E45-D255-4EDD-B967-3B021B535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0" y="1978540"/>
            <a:ext cx="6288514" cy="4057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b="1" u="sng">
                <a:solidFill>
                  <a:schemeClr val="tx1">
                    <a:lumMod val="95000"/>
                  </a:schemeClr>
                </a:solidFill>
              </a:rPr>
              <a:t>Feel Free to Contact Us!</a:t>
            </a:r>
            <a:endParaRPr lang="en-US" sz="2100">
              <a:solidFill>
                <a:schemeClr val="tx1">
                  <a:lumMod val="95000"/>
                </a:schemeClr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00000"/>
              </a:buClr>
              <a:buFont typeface="Wingdings,Sans-Serif"/>
              <a:buChar char="Ø"/>
            </a:pPr>
            <a:r>
              <a:rPr lang="en-US" sz="2100" b="1" err="1">
                <a:solidFill>
                  <a:schemeClr val="tx1"/>
                </a:solidFill>
              </a:rPr>
              <a:t>Csendi</a:t>
            </a:r>
            <a:r>
              <a:rPr lang="en-US" sz="2100" b="1">
                <a:solidFill>
                  <a:schemeClr val="tx1"/>
                </a:solidFill>
                <a:ea typeface="+mn-lt"/>
                <a:cs typeface="+mn-lt"/>
              </a:rPr>
              <a:t> Hopp, </a:t>
            </a:r>
            <a:r>
              <a:rPr lang="en-US" sz="2100" b="1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chopp@clark.edu</a:t>
            </a:r>
            <a:endParaRPr lang="en-US" sz="21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00000"/>
              </a:buClr>
              <a:buFont typeface="Wingdings,Sans-Serif"/>
              <a:buChar char="Ø"/>
            </a:pPr>
            <a:r>
              <a:rPr lang="en-US" sz="2100" b="1">
                <a:solidFill>
                  <a:schemeClr val="tx1"/>
                </a:solidFill>
              </a:rPr>
              <a:t>Gina Panattoni, </a:t>
            </a:r>
            <a:endParaRPr lang="en-US" sz="2100" b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Clr>
                <a:srgbClr val="000000"/>
              </a:buClr>
            </a:pPr>
            <a:r>
              <a:rPr lang="en-US" sz="2100" b="1">
                <a:ea typeface="+mn-lt"/>
                <a:cs typeface="+mn-lt"/>
                <a:hlinkClick r:id="rId4"/>
              </a:rPr>
              <a:t>Gina.Panattoni@seattlecolleges.edu</a:t>
            </a:r>
            <a:r>
              <a:rPr lang="en-US" sz="2100" b="1">
                <a:ea typeface="+mn-lt"/>
                <a:cs typeface="+mn-lt"/>
              </a:rPr>
              <a:t> </a:t>
            </a:r>
            <a:endParaRPr lang="en-US" sz="2100" b="1">
              <a:solidFill>
                <a:schemeClr val="tx1"/>
              </a:solidFill>
            </a:endParaRPr>
          </a:p>
          <a:p>
            <a:pPr marL="342900" indent="-342900">
              <a:buClr>
                <a:srgbClr val="000000"/>
              </a:buClr>
              <a:buFont typeface="Wingdings,Sans-Serif"/>
              <a:buChar char="Ø"/>
            </a:pPr>
            <a:r>
              <a:rPr lang="en-US" sz="2100" b="1">
                <a:solidFill>
                  <a:schemeClr val="tx1"/>
                </a:solidFill>
              </a:rPr>
              <a:t>Lisa Lyman, </a:t>
            </a:r>
            <a:r>
              <a:rPr lang="en-US" sz="2100" b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llyman@cascadia.edu</a:t>
            </a:r>
            <a:endParaRPr lang="en-US" sz="210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000000"/>
              </a:buClr>
              <a:buFont typeface="Wingdings,Sans-Serif"/>
              <a:buChar char="Ø"/>
            </a:pPr>
            <a:r>
              <a:rPr lang="en-US" sz="2100" b="1">
                <a:solidFill>
                  <a:schemeClr val="tx1"/>
                </a:solidFill>
                <a:ea typeface="+mn-lt"/>
                <a:cs typeface="+mn-lt"/>
              </a:rPr>
              <a:t>Julie Curley, </a:t>
            </a:r>
            <a:r>
              <a:rPr lang="en-US" sz="2100" b="1">
                <a:ea typeface="+mn-lt"/>
                <a:cs typeface="+mn-lt"/>
                <a:hlinkClick r:id="rId6"/>
              </a:rPr>
              <a:t>jcurley@lcc.ctc.edu</a:t>
            </a:r>
            <a:endParaRPr lang="en-US" sz="2100">
              <a:ea typeface="+mn-lt"/>
              <a:cs typeface="+mn-lt"/>
            </a:endParaRPr>
          </a:p>
          <a:p>
            <a:pPr marL="342900" indent="-342900">
              <a:buClr>
                <a:srgbClr val="000000"/>
              </a:buClr>
              <a:buFont typeface="Wingdings,Sans-Serif"/>
              <a:buChar char="Ø"/>
            </a:pPr>
            <a:r>
              <a:rPr lang="en-US" sz="2100" b="1">
                <a:solidFill>
                  <a:schemeClr val="tx1"/>
                </a:solidFill>
              </a:rPr>
              <a:t>Marie Boisvert, </a:t>
            </a:r>
            <a:r>
              <a:rPr lang="en-US" sz="2100" b="1">
                <a:hlinkClick r:id="rId7"/>
              </a:rPr>
              <a:t>mboisvert@lcc.ctc.edu</a:t>
            </a:r>
            <a:endParaRPr lang="en-US" sz="2100">
              <a:ea typeface="+mn-lt"/>
              <a:cs typeface="+mn-lt"/>
            </a:endParaRPr>
          </a:p>
          <a:p>
            <a:pPr marL="342900" indent="-342900">
              <a:buClr>
                <a:srgbClr val="000000"/>
              </a:buClr>
              <a:buFont typeface="Wingdings,Sans-Serif"/>
              <a:buChar char="Ø"/>
            </a:pPr>
            <a:r>
              <a:rPr lang="en-US" sz="2100" b="1" err="1">
                <a:solidFill>
                  <a:schemeClr val="tx1"/>
                </a:solidFill>
                <a:ea typeface="+mn-lt"/>
                <a:cs typeface="+mn-lt"/>
              </a:rPr>
              <a:t>YonHee</a:t>
            </a:r>
            <a:r>
              <a:rPr lang="en-US" sz="2100" b="1">
                <a:solidFill>
                  <a:schemeClr val="tx1"/>
                </a:solidFill>
                <a:ea typeface="+mn-lt"/>
                <a:cs typeface="+mn-lt"/>
              </a:rPr>
              <a:t> Fisher, </a:t>
            </a:r>
            <a:r>
              <a:rPr lang="en-US" sz="2100" b="1">
                <a:ea typeface="+mn-lt"/>
                <a:cs typeface="+mn-lt"/>
                <a:hlinkClick r:id="rId8"/>
              </a:rPr>
              <a:t>yonhee.fisher@edmonds.edu</a:t>
            </a:r>
            <a:r>
              <a:rPr lang="en-US" sz="2100" b="1">
                <a:ea typeface="+mn-lt"/>
                <a:cs typeface="+mn-lt"/>
              </a:rPr>
              <a:t> </a:t>
            </a:r>
          </a:p>
          <a:p>
            <a:pPr marL="342900" indent="-342900">
              <a:buClr>
                <a:srgbClr val="000000"/>
              </a:buClr>
              <a:buFont typeface="Wingdings,Sans-Serif"/>
              <a:buChar char="Ø"/>
            </a:pPr>
            <a:endParaRPr lang="en-US" sz="2100" b="1">
              <a:solidFill>
                <a:srgbClr val="22C5ED"/>
              </a:solidFill>
            </a:endParaRPr>
          </a:p>
          <a:p>
            <a:endParaRPr lang="en-US" sz="2100">
              <a:solidFill>
                <a:srgbClr val="0F496F"/>
              </a:solidFill>
            </a:endParaRP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353910D8-86D8-4812-AACB-F5860956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6D4F06BB-74A1-4C84-A1BA-523BA05DD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DDB13E-0746-49BA-B832-3DBEF6AB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5ABE57-032A-4BDB-8DA5-921E3A26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CBD4F3-E4C6-4345-B5B9-225E609D3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D7E20A-1B41-40E2-9927-FD6E3E09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2C5E4E-9C9A-4C8F-A06F-0C25A124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382779-711D-4169-BCDC-A353BB9E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26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CDD0-19E5-4790-AF7D-0A9A4F64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Ctclink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BCD4-62B8-4BD1-875D-08C21913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36" y="975116"/>
            <a:ext cx="9530195" cy="346958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Go live</a:t>
            </a:r>
            <a:r>
              <a:rPr lang="en-US" sz="2800">
                <a:ea typeface="+mn-lt"/>
                <a:cs typeface="+mn-lt"/>
              </a:rPr>
              <a:t> vs </a:t>
            </a: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go-live</a:t>
            </a:r>
            <a:r>
              <a:rPr lang="en-US" sz="2800">
                <a:ea typeface="+mn-lt"/>
                <a:cs typeface="+mn-lt"/>
              </a:rPr>
              <a:t> vs </a:t>
            </a: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Go-Live</a:t>
            </a:r>
          </a:p>
          <a:p>
            <a:pPr lvl="1">
              <a:spcAft>
                <a:spcPts val="1000"/>
              </a:spcAft>
              <a:buClr>
                <a:srgbClr val="FFFFFF"/>
              </a:buClr>
            </a:pPr>
            <a:r>
              <a:rPr lang="en-US" sz="2400">
                <a:ea typeface="+mn-lt"/>
                <a:cs typeface="+mn-lt"/>
              </a:rPr>
              <a:t>The first day a college begins to use </a:t>
            </a:r>
            <a:r>
              <a:rPr lang="en-US" sz="2400" err="1">
                <a:ea typeface="+mn-lt"/>
                <a:cs typeface="+mn-lt"/>
              </a:rPr>
              <a:t>ctcLink</a:t>
            </a:r>
            <a:r>
              <a:rPr lang="en-US" sz="2400">
                <a:ea typeface="+mn-lt"/>
                <a:cs typeface="+mn-lt"/>
              </a:rPr>
              <a:t> as its system of record</a:t>
            </a:r>
            <a:endParaRPr lang="en-US" sz="2400"/>
          </a:p>
          <a:p>
            <a:pPr marL="914400" lvl="2" indent="0">
              <a:spcAft>
                <a:spcPts val="1000"/>
              </a:spcAft>
              <a:buClr>
                <a:srgbClr val="FFFFFF"/>
              </a:buClr>
              <a:buNone/>
            </a:pPr>
            <a:r>
              <a:rPr lang="en-US" sz="2000">
                <a:ea typeface="+mn-lt"/>
                <a:cs typeface="+mn-lt"/>
              </a:rPr>
              <a:t>Verb. We are getting ready to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go live</a:t>
            </a:r>
            <a:r>
              <a:rPr lang="en-US" sz="2000">
                <a:ea typeface="+mn-lt"/>
                <a:cs typeface="+mn-lt"/>
              </a:rPr>
              <a:t> on </a:t>
            </a:r>
            <a:r>
              <a:rPr lang="en-US" sz="2000" err="1">
                <a:ea typeface="+mn-lt"/>
                <a:cs typeface="+mn-lt"/>
              </a:rPr>
              <a:t>ctcLink</a:t>
            </a:r>
            <a:r>
              <a:rPr lang="en-US" sz="2000">
                <a:ea typeface="+mn-lt"/>
                <a:cs typeface="+mn-lt"/>
              </a:rPr>
              <a:t> PeopleSoft.</a:t>
            </a:r>
            <a:endParaRPr lang="en-US" sz="2000"/>
          </a:p>
          <a:p>
            <a:pPr marL="914400" lvl="2" indent="0">
              <a:spcAft>
                <a:spcPts val="1000"/>
              </a:spcAft>
              <a:buClr>
                <a:srgbClr val="FFFFFF"/>
              </a:buClr>
              <a:buNone/>
            </a:pPr>
            <a:r>
              <a:rPr lang="en-US" sz="2000">
                <a:ea typeface="+mn-lt"/>
                <a:cs typeface="+mn-lt"/>
              </a:rPr>
              <a:t>Noun. The web pages are being updated in time for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Go-Live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pPr marL="914400" lvl="2" indent="0">
              <a:spcAft>
                <a:spcPts val="1000"/>
              </a:spcAft>
              <a:buClr>
                <a:srgbClr val="FFFFFF"/>
              </a:buClr>
              <a:buNone/>
            </a:pPr>
            <a:r>
              <a:rPr lang="en-US" sz="2000">
                <a:ea typeface="+mn-lt"/>
                <a:cs typeface="+mn-lt"/>
              </a:rPr>
              <a:t>Adjective. The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go-live </a:t>
            </a:r>
            <a:r>
              <a:rPr lang="en-US" sz="2000">
                <a:ea typeface="+mn-lt"/>
                <a:cs typeface="+mn-lt"/>
              </a:rPr>
              <a:t>preparations are underway.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604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0A6C9C-63D1-4992-B760-435EF6A2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72CD18-D7D2-4DD8-87FB-A7A564C5C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EA8D90-CEC1-4C99-B9B2-A923F53BD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FE5E72-3155-4571-899B-68E964BE4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73A57D-E499-4073-A0F1-3F9A0086A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E0D055-82B3-47E5-A421-C439E9F2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94FD9-5143-4ACA-A017-F2FD02A2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46" y="4473679"/>
            <a:ext cx="9541353" cy="6729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/>
              <a:t>The three Pillars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50CF4-C20A-4ECD-B432-DB0E2FFFE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44" y="5185729"/>
            <a:ext cx="9623477" cy="10792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Each Pillar contains several modules. 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100">
                <a:solidFill>
                  <a:schemeClr val="bg1"/>
                </a:solidFill>
              </a:rPr>
              <a:t>Modules are a group of processes that are related to each other.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Snip Diagonal Corner Rectangle 12">
            <a:extLst>
              <a:ext uri="{FF2B5EF4-FFF2-40B4-BE49-F238E27FC236}">
                <a16:creationId xmlns:a16="http://schemas.microsoft.com/office/drawing/2014/main" id="{2CAC8A53-A07F-4647-B003-51A924F3F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B06B7A8-A9D0-4F9C-AF7C-CEB877CF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22" y="1004553"/>
            <a:ext cx="1478591" cy="2957183"/>
          </a:xfrm>
          <a:prstGeom prst="rect">
            <a:avLst/>
          </a:prstGeom>
        </p:spPr>
      </p:pic>
      <p:sp>
        <p:nvSpPr>
          <p:cNvPr id="25" name="Snip Diagonal Corner Rectangle 27">
            <a:extLst>
              <a:ext uri="{FF2B5EF4-FFF2-40B4-BE49-F238E27FC236}">
                <a16:creationId xmlns:a16="http://schemas.microsoft.com/office/drawing/2014/main" id="{A5297663-788D-4612-AD5B-5BB11E65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5499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4B803E-7D35-43D1-BE21-C4D7FD06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970" y="1004553"/>
            <a:ext cx="1478591" cy="29571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F324E1F-DAC3-43B5-944C-6D74CCA0A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5E1E0D-50D6-46D6-A32E-B3810926B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2E947C-94B9-403C-B7D6-5EA4D0FA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BE7905-047B-4FB0-9831-CD668AAB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376464-DAC4-4C40-AF2D-BBF41DCA4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255588-7F24-4FDC-9D1B-94A054291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nip Diagonal Corner Rectangle 31">
            <a:extLst>
              <a:ext uri="{FF2B5EF4-FFF2-40B4-BE49-F238E27FC236}">
                <a16:creationId xmlns:a16="http://schemas.microsoft.com/office/drawing/2014/main" id="{2CA64412-2AB6-4391-A38D-E4C8F587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6780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BFAE3E0-5E13-41F4-ACF0-2E6E496A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251" y="1004553"/>
            <a:ext cx="1478591" cy="2957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221E6-2DE7-4E96-BEE7-2A6F6343F182}"/>
              </a:ext>
            </a:extLst>
          </p:cNvPr>
          <p:cNvSpPr txBox="1"/>
          <p:nvPr/>
        </p:nvSpPr>
        <p:spPr>
          <a:xfrm>
            <a:off x="802341" y="2068605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Financial Management (FM)</a:t>
            </a:r>
            <a:endParaRPr lang="en-US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871831-9179-490E-9C62-05D11C11191A}"/>
              </a:ext>
            </a:extLst>
          </p:cNvPr>
          <p:cNvSpPr txBox="1"/>
          <p:nvPr/>
        </p:nvSpPr>
        <p:spPr>
          <a:xfrm>
            <a:off x="4074458" y="2068605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Human Captial Management (HCM)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DD078E-FEA9-47BF-AB15-835048FE4DD0}"/>
              </a:ext>
            </a:extLst>
          </p:cNvPr>
          <p:cNvSpPr txBox="1"/>
          <p:nvPr/>
        </p:nvSpPr>
        <p:spPr>
          <a:xfrm>
            <a:off x="7772399" y="2068604"/>
            <a:ext cx="2048436" cy="64633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Campus Solutions (CS)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6580-361C-4698-88BD-9B1ABEC1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71" y="5025987"/>
            <a:ext cx="5341883" cy="1507067"/>
          </a:xfrm>
        </p:spPr>
        <p:txBody>
          <a:bodyPr/>
          <a:lstStyle/>
          <a:p>
            <a:r>
              <a:rPr lang="en-US"/>
              <a:t>Home Page Terms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1053513-95FE-4CA5-A7FC-D284696C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9" y="429192"/>
            <a:ext cx="4727027" cy="2229030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BFE4EC-4C82-4D03-ACEE-ADFFE8AD2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2805" y="1776430"/>
            <a:ext cx="5901558" cy="24719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701F35-3204-4728-AF5D-61A6724D5E3D}"/>
              </a:ext>
            </a:extLst>
          </p:cNvPr>
          <p:cNvGrpSpPr/>
          <p:nvPr/>
        </p:nvGrpSpPr>
        <p:grpSpPr>
          <a:xfrm>
            <a:off x="8158624" y="828366"/>
            <a:ext cx="2541330" cy="1000740"/>
            <a:chOff x="8158624" y="828366"/>
            <a:chExt cx="2541330" cy="10007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33A80B-FD7B-45A2-B83B-D2B47ED3F785}"/>
                </a:ext>
              </a:extLst>
            </p:cNvPr>
            <p:cNvSpPr txBox="1"/>
            <p:nvPr/>
          </p:nvSpPr>
          <p:spPr>
            <a:xfrm>
              <a:off x="8743335" y="828366"/>
              <a:ext cx="195661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Nav Bar or</a:t>
              </a:r>
            </a:p>
            <a:p>
              <a:r>
                <a:rPr lang="en-US"/>
                <a:t>Navigation Bar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DC1CE5-FAC1-477C-B814-DA389BAA87B3}"/>
                </a:ext>
              </a:extLst>
            </p:cNvPr>
            <p:cNvCxnSpPr/>
            <p:nvPr/>
          </p:nvCxnSpPr>
          <p:spPr>
            <a:xfrm flipH="1">
              <a:off x="8158624" y="1197383"/>
              <a:ext cx="548148" cy="6317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BD485D-E39F-4EBC-BC71-3513216E89B6}"/>
              </a:ext>
            </a:extLst>
          </p:cNvPr>
          <p:cNvGrpSpPr/>
          <p:nvPr/>
        </p:nvGrpSpPr>
        <p:grpSpPr>
          <a:xfrm>
            <a:off x="7519526" y="3240343"/>
            <a:ext cx="3970082" cy="369332"/>
            <a:chOff x="7519526" y="3240343"/>
            <a:chExt cx="3970082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E1840B-2371-4779-9591-C0F75A98D601}"/>
                </a:ext>
              </a:extLst>
            </p:cNvPr>
            <p:cNvSpPr txBox="1"/>
            <p:nvPr/>
          </p:nvSpPr>
          <p:spPr>
            <a:xfrm>
              <a:off x="8746408" y="3240343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Tile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4BC964D-F21E-42B6-9FD1-972C538EDC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9526" y="3483382"/>
              <a:ext cx="1174954" cy="1155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584906-8F87-4153-884B-17E82FAD7BFB}"/>
              </a:ext>
            </a:extLst>
          </p:cNvPr>
          <p:cNvGrpSpPr/>
          <p:nvPr/>
        </p:nvGrpSpPr>
        <p:grpSpPr>
          <a:xfrm>
            <a:off x="715892" y="368146"/>
            <a:ext cx="4078940" cy="3115235"/>
            <a:chOff x="715892" y="368146"/>
            <a:chExt cx="4078940" cy="311523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DFF94C-859B-4ABC-BD4C-B3E58748E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892" y="2534353"/>
              <a:ext cx="561957" cy="9490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E73F88D-1373-4DAD-B0EB-5C36F985C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9878" y="368146"/>
              <a:ext cx="1174954" cy="1155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1F83-F31E-41C6-A8EC-64248D07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Common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8A88-93D4-4FF0-B82F-D0F7ED46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987468" cy="3615267"/>
          </a:xfrm>
        </p:spPr>
        <p:txBody>
          <a:bodyPr>
            <a:normAutofit/>
          </a:bodyPr>
          <a:lstStyle/>
          <a:p>
            <a:r>
              <a:rPr lang="en-US" sz="2400" b="1">
                <a:ea typeface="+mn-lt"/>
                <a:cs typeface="+mn-lt"/>
              </a:rPr>
              <a:t>EMPLID</a:t>
            </a:r>
            <a:r>
              <a:rPr lang="en-US" sz="2400">
                <a:ea typeface="+mn-lt"/>
                <a:cs typeface="+mn-lt"/>
              </a:rPr>
              <a:t> - Student number or staff ID number </a:t>
            </a:r>
            <a:endParaRPr lang="en-US" sz="2400"/>
          </a:p>
          <a:p>
            <a:pPr>
              <a:buClr>
                <a:srgbClr val="FFFFFF"/>
              </a:buClr>
            </a:pPr>
            <a:r>
              <a:rPr lang="en-US" sz="2400" b="1">
                <a:ea typeface="+mn-lt"/>
                <a:cs typeface="+mn-lt"/>
              </a:rPr>
              <a:t>Service Indicators </a:t>
            </a:r>
            <a:r>
              <a:rPr lang="en-US" sz="2400">
                <a:ea typeface="+mn-lt"/>
                <a:cs typeface="+mn-lt"/>
              </a:rPr>
              <a:t>– A flag on a student account </a:t>
            </a:r>
            <a:endParaRPr lang="en-US" sz="2400"/>
          </a:p>
          <a:p>
            <a:pPr>
              <a:buClr>
                <a:srgbClr val="FFFFFF"/>
              </a:buClr>
            </a:pPr>
            <a:r>
              <a:rPr lang="en-US" sz="2400" b="1">
                <a:ea typeface="+mn-lt"/>
                <a:cs typeface="+mn-lt"/>
              </a:rPr>
              <a:t>Query</a:t>
            </a:r>
            <a:r>
              <a:rPr lang="en-US" sz="2400">
                <a:ea typeface="+mn-lt"/>
                <a:cs typeface="+mn-lt"/>
              </a:rPr>
              <a:t> - A report </a:t>
            </a:r>
            <a:endParaRPr lang="en-US" sz="2400"/>
          </a:p>
          <a:p>
            <a:pPr>
              <a:buClr>
                <a:srgbClr val="FFFFFF"/>
              </a:buClr>
            </a:pPr>
            <a:r>
              <a:rPr lang="en-US" sz="2400" b="1">
                <a:ea typeface="+mn-lt"/>
                <a:cs typeface="+mn-lt"/>
              </a:rPr>
              <a:t>Student Groups</a:t>
            </a:r>
            <a:r>
              <a:rPr lang="en-US" sz="2400">
                <a:ea typeface="+mn-lt"/>
                <a:cs typeface="+mn-lt"/>
              </a:rPr>
              <a:t> – A way to group students in different categories</a:t>
            </a:r>
            <a:endParaRPr lang="en-US" sz="2400"/>
          </a:p>
          <a:p>
            <a:pPr>
              <a:buClr>
                <a:srgbClr val="FFFFFF"/>
              </a:buClr>
            </a:pPr>
            <a:r>
              <a:rPr lang="en-US" sz="2400" b="1">
                <a:ea typeface="+mn-lt"/>
                <a:cs typeface="+mn-lt"/>
              </a:rPr>
              <a:t>Stacks</a:t>
            </a:r>
            <a:r>
              <a:rPr lang="en-US" sz="2400">
                <a:ea typeface="+mn-lt"/>
                <a:cs typeface="+mn-lt"/>
              </a:rPr>
              <a:t> – A way to keep historical data when changes are made </a:t>
            </a:r>
            <a:endParaRPr lang="en-US" sz="2400"/>
          </a:p>
          <a:p>
            <a:pPr>
              <a:buClr>
                <a:srgbClr val="FFFFFF"/>
              </a:buClr>
            </a:pPr>
            <a:r>
              <a:rPr lang="en-US" sz="2400" b="1">
                <a:ea typeface="+mn-lt"/>
                <a:cs typeface="+mn-lt"/>
              </a:rPr>
              <a:t>Roles</a:t>
            </a:r>
            <a:r>
              <a:rPr lang="en-US" sz="2400">
                <a:ea typeface="+mn-lt"/>
                <a:cs typeface="+mn-lt"/>
              </a:rPr>
              <a:t> – Type of work and a way to identify the function you need in </a:t>
            </a:r>
            <a:r>
              <a:rPr lang="en-US" sz="2400" err="1">
                <a:ea typeface="+mn-lt"/>
                <a:cs typeface="+mn-lt"/>
              </a:rPr>
              <a:t>ctcLink</a:t>
            </a:r>
            <a:endParaRPr lang="en-US" sz="2400" err="1"/>
          </a:p>
        </p:txBody>
      </p:sp>
    </p:spTree>
    <p:extLst>
      <p:ext uri="{BB962C8B-B14F-4D97-AF65-F5344CB8AC3E}">
        <p14:creationId xmlns:p14="http://schemas.microsoft.com/office/powerpoint/2010/main" val="16437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A3E34-7A9C-47DE-AFB4-2ACE6FAC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18848"/>
            <a:ext cx="4177055" cy="3038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Preparing for Go-Live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698A-0527-45BF-B004-8683EA6A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>
              <a:solidFill>
                <a:srgbClr val="0F496F"/>
              </a:solidFill>
            </a:endParaRP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ospital First Aid">
            <a:extLst>
              <a:ext uri="{FF2B5EF4-FFF2-40B4-BE49-F238E27FC236}">
                <a16:creationId xmlns:a16="http://schemas.microsoft.com/office/drawing/2014/main" id="{27A6C9B2-6855-4559-9380-14109EC02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354" y="1097060"/>
            <a:ext cx="4334162" cy="43341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804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C3C0-EF4E-4A31-AB33-5FC4FD2B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256" y="108498"/>
            <a:ext cx="8083299" cy="55657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>
                <a:ea typeface="+mj-lt"/>
                <a:cs typeface="+mj-lt"/>
              </a:rPr>
              <a:t>“When fishermen cannot go to sea, </a:t>
            </a:r>
            <a:br>
              <a:rPr lang="en-US" sz="5400">
                <a:ea typeface="+mj-lt"/>
                <a:cs typeface="+mj-lt"/>
              </a:rPr>
            </a:br>
            <a:r>
              <a:rPr lang="en-US" sz="5400">
                <a:ea typeface="+mj-lt"/>
                <a:cs typeface="+mj-lt"/>
              </a:rPr>
              <a:t>they repair nets.”</a:t>
            </a:r>
            <a:br>
              <a:rPr lang="en-US" sz="5400">
                <a:ea typeface="+mj-lt"/>
                <a:cs typeface="+mj-lt"/>
              </a:rPr>
            </a:br>
            <a:br>
              <a:rPr lang="en-US" sz="5400">
                <a:ea typeface="+mj-lt"/>
                <a:cs typeface="+mj-lt"/>
              </a:rPr>
            </a:br>
            <a:r>
              <a:rPr lang="en-US" sz="5400">
                <a:ea typeface="+mj-lt"/>
                <a:cs typeface="+mj-lt"/>
              </a:rPr>
              <a:t>― </a:t>
            </a:r>
            <a:r>
              <a:rPr lang="en-US" sz="5400" b="1">
                <a:ea typeface="+mj-lt"/>
                <a:cs typeface="+mj-lt"/>
              </a:rPr>
              <a:t>Nabil Sabio Azadi</a:t>
            </a:r>
            <a:endParaRPr lang="en-US" sz="5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8F68F-1E94-4DA1-8654-0BFC6C6CDDF3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/>
            </a:br>
            <a:endParaRPr lang="en-US" b="1">
              <a:solidFill>
                <a:srgbClr val="333333"/>
              </a:solidFill>
              <a:latin typeface="Lato"/>
            </a:endParaRPr>
          </a:p>
        </p:txBody>
      </p:sp>
      <p:pic>
        <p:nvPicPr>
          <p:cNvPr id="6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7DACB084-8773-4F2B-B381-0B9DC32E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4" y="1529862"/>
            <a:ext cx="3798276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049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A1321F01EF843B9F23B7D9DF868F9" ma:contentTypeVersion="6" ma:contentTypeDescription="Create a new document." ma:contentTypeScope="" ma:versionID="f8b688b33bc34b80284d9489cb05d71e">
  <xsd:schema xmlns:xsd="http://www.w3.org/2001/XMLSchema" xmlns:xs="http://www.w3.org/2001/XMLSchema" xmlns:p="http://schemas.microsoft.com/office/2006/metadata/properties" xmlns:ns2="991c61f2-c930-41f6-a092-a91f89f2b861" xmlns:ns3="45b50362-0a88-440b-97ea-42e52a809ffa" targetNamespace="http://schemas.microsoft.com/office/2006/metadata/properties" ma:root="true" ma:fieldsID="928869c04f821580bda7bebb7a74071e" ns2:_="" ns3:_="">
    <xsd:import namespace="991c61f2-c930-41f6-a092-a91f89f2b861"/>
    <xsd:import namespace="45b50362-0a88-440b-97ea-42e52a809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c61f2-c930-41f6-a092-a91f89f2b8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50362-0a88-440b-97ea-42e52a809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C75C9-8876-4ACC-A4EE-E8A9A847EB82}">
  <ds:schemaRefs>
    <ds:schemaRef ds:uri="45b50362-0a88-440b-97ea-42e52a809ffa"/>
    <ds:schemaRef ds:uri="991c61f2-c930-41f6-a092-a91f89f2b8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823F8C-6F76-4DE0-9FAD-6D47F70B65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33098F-6262-4CA5-AC2B-8BC8A8204F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34</Slides>
  <Notes>32</Notes>
  <HiddenSlides>6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Slice</vt:lpstr>
      <vt:lpstr>CtcLink Deployment Groups 5 &amp; 6:  Duck and Cover!</vt:lpstr>
      <vt:lpstr>Introductions</vt:lpstr>
      <vt:lpstr>Key Terms</vt:lpstr>
      <vt:lpstr>Ctclink Glossary</vt:lpstr>
      <vt:lpstr>The three Pillars</vt:lpstr>
      <vt:lpstr>Home Page Terms</vt:lpstr>
      <vt:lpstr> Common terms</vt:lpstr>
      <vt:lpstr>Preparing for Go-Live</vt:lpstr>
      <vt:lpstr>“When fishermen cannot go to sea,  they repair nets.”  ― Nabil Sabio Azadi</vt:lpstr>
      <vt:lpstr>GET A SEAT AT THE TABLE</vt:lpstr>
      <vt:lpstr>Map out your processes</vt:lpstr>
      <vt:lpstr>Define rolls</vt:lpstr>
      <vt:lpstr>MANAGE Expectations</vt:lpstr>
      <vt:lpstr>Post Go-Live</vt:lpstr>
      <vt:lpstr>Important Tasks post go-live</vt:lpstr>
      <vt:lpstr>Testing</vt:lpstr>
      <vt:lpstr>Training</vt:lpstr>
      <vt:lpstr>Setting Expectations</vt:lpstr>
      <vt:lpstr>Tips &amp; Tricks</vt:lpstr>
      <vt:lpstr>International Student Names</vt:lpstr>
      <vt:lpstr>Student Employee Records</vt:lpstr>
      <vt:lpstr>Tuition calculation</vt:lpstr>
      <vt:lpstr>Student Groups</vt:lpstr>
      <vt:lpstr>Student Groups</vt:lpstr>
      <vt:lpstr>Student Groups</vt:lpstr>
      <vt:lpstr>Service indicators</vt:lpstr>
      <vt:lpstr>service indicators</vt:lpstr>
      <vt:lpstr>Ongoing Issues &amp; Questions</vt:lpstr>
      <vt:lpstr>PowerPoint Presentation</vt:lpstr>
      <vt:lpstr>On the Horizon???</vt:lpstr>
      <vt:lpstr>Breakout Room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</cp:revision>
  <dcterms:created xsi:type="dcterms:W3CDTF">2020-10-26T20:26:37Z</dcterms:created>
  <dcterms:modified xsi:type="dcterms:W3CDTF">2021-10-26T22:34:56Z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0x01010079DA1321F01EF843B9F23B7D9DF868F9</vt:lpwstr>
  </property>
</Properties>
</file>